
<file path=[Content_Types].xml><?xml version="1.0" encoding="utf-8"?>
<Types xmlns="http://schemas.openxmlformats.org/package/2006/content-types">
  <Default ContentType="application/x-fontdata" Extension="fntdata"/>
  <Default ContentType="image/jpeg" Extension="jpeg"/>
  <Default ContentType="image/jpeg" Extension="jp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57" r:id="rId3"/>
    <p:sldId id="258" r:id="rId4"/>
    <p:sldId id="259" r:id="rId5"/>
    <p:sldId id="260" r:id="rId6"/>
    <p:sldId id="302"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8" r:id="rId41"/>
    <p:sldId id="294" r:id="rId42"/>
    <p:sldId id="295" r:id="rId43"/>
    <p:sldId id="299" r:id="rId44"/>
    <p:sldId id="300" r:id="rId45"/>
    <p:sldId id="301" r:id="rId46"/>
    <p:sldId id="296" r:id="rId47"/>
    <p:sldId id="297" r:id="rId48"/>
  </p:sldIdLst>
  <p:sldSz cx="18288000" cy="10287000"/>
  <p:notesSz cx="6858000" cy="9144000"/>
  <p:embeddedFontLst>
    <p:embeddedFont>
      <p:font typeface="BM Hanna" panose="020B0604020202020204" charset="-127"/>
      <p:regular r:id="rId50"/>
    </p:embeddedFont>
    <p:embeddedFont>
      <p:font typeface="Antonio Bold" panose="020B0604020202020204" charset="0"/>
      <p:regular r:id="rId51"/>
    </p:embeddedFont>
    <p:embeddedFont>
      <p:font typeface="Glacial Indifference Bold" panose="020B0604020202020204" charset="0"/>
      <p:regular r:id="rId52"/>
    </p:embeddedFont>
    <p:embeddedFont>
      <p:font typeface="Public Sans" panose="020B0604020202020204" charset="0"/>
      <p:regular r:id="rId53"/>
    </p:embeddedFont>
    <p:embeddedFont>
      <p:font typeface="Public Sans Bold"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6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1355" autoAdjust="0"/>
  </p:normalViewPr>
  <p:slideViewPr>
    <p:cSldViewPr>
      <p:cViewPr varScale="1">
        <p:scale>
          <a:sx n="50" d="100"/>
          <a:sy n="50" d="100"/>
        </p:scale>
        <p:origin x="94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DCEC7-FDAA-4796-96DA-887E910705CF}"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EBED8-C7EB-4109-927B-0D3FFDC3C4BC}" type="slidenum">
              <a:rPr lang="en-US" smtClean="0"/>
              <a:t>‹#›</a:t>
            </a:fld>
            <a:endParaRPr lang="en-US"/>
          </a:p>
        </p:txBody>
      </p:sp>
    </p:spTree>
    <p:extLst>
      <p:ext uri="{BB962C8B-B14F-4D97-AF65-F5344CB8AC3E}">
        <p14:creationId xmlns:p14="http://schemas.microsoft.com/office/powerpoint/2010/main" val="357097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779D6FF-9090-4085-A86F-8FD12C7B422D}"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59E0E7-12A3-4BD5-B644-F491A27CDEAB}"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18E4F9-575D-4264-BFF3-7D89E5BC0486}"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EE745B-E244-45F1-94E4-EA65CB862912}"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202832-F48C-4F84-A514-4AC409336C96}"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8C393C-802F-4BAB-8ECC-D84EE7EDD815}" type="datetime1">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E5439A-C6A0-492D-8646-4FE738A3D926}" type="datetime1">
              <a:rPr lang="en-US" smtClean="0"/>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7B80B7-212C-4915-BD32-170443836520}" type="datetime1">
              <a:rPr lang="en-US" smtClean="0"/>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982082-C022-4030-ACF9-4DC5C1070C8E}" type="datetime1">
              <a:rPr lang="en-US" smtClean="0"/>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1BD494-67D3-4CC9-9B4B-C20B4D97B71B}" type="datetime1">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136EFB-4663-4F77-82A1-4FCAD6674017}" type="datetime1">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E9492-F8C8-479F-9F2D-9399A611FAB3}" type="datetime1">
              <a:rPr lang="en-US" smtClean="0"/>
              <a:t>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1200" y="9410700"/>
            <a:ext cx="838200" cy="768350"/>
          </a:xfrm>
          <a:prstGeom prst="rect">
            <a:avLst/>
          </a:prstGeom>
        </p:spPr>
        <p:txBody>
          <a:bodyPr vert="horz" lIns="91440" tIns="45720" rIns="91440" bIns="45720" rtlCol="0" anchor="ctr"/>
          <a:lstStyle>
            <a:lvl1pPr algn="r">
              <a:defRPr sz="3200" b="1">
                <a:solidFill>
                  <a:srgbClr val="156669"/>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arget="../media/image39.jpeg" Type="http://schemas.openxmlformats.org/officeDocument/2006/relationships/image"/><Relationship Id="rId2" Target="../media/image38.png" Type="http://schemas.openxmlformats.org/officeDocument/2006/relationships/image"/><Relationship Id="rId1" Target="../slideLayouts/slideLayout7.xml" Type="http://schemas.openxmlformats.org/officeDocument/2006/relationships/slideLayout"/></Relationships>
</file>

<file path=ppt/slides/_rels/slide18.xml.rels><?xml version="1.0" encoding="UTF-8" standalone="yes" ?><Relationships xmlns="http://schemas.openxmlformats.org/package/2006/relationships"><Relationship Id="rId3" Target="../media/image41.jpeg" Type="http://schemas.openxmlformats.org/officeDocument/2006/relationships/image"/><Relationship Id="rId2" Target="../media/image40.jpeg" Type="http://schemas.openxmlformats.org/officeDocument/2006/relationships/image"/><Relationship Id="rId1" Target="../slideLayouts/slideLayout7.xml" Type="http://schemas.openxmlformats.org/officeDocument/2006/relationships/slideLayout"/></Relationships>
</file>

<file path=ppt/slides/_rels/slide19.xml.rels><?xml version="1.0" encoding="UTF-8" standalone="yes" ?><Relationships xmlns="http://schemas.openxmlformats.org/package/2006/relationships"><Relationship Id="rId3" Target="../media/image43.jpeg" Type="http://schemas.openxmlformats.org/officeDocument/2006/relationships/image"/><Relationship Id="rId2" Target="../media/image42.jpeg" Type="http://schemas.openxmlformats.org/officeDocument/2006/relationships/image"/><Relationship Id="rId1" Target="../slideLayouts/slideLayout7.xml" Type="http://schemas.openxmlformats.org/officeDocument/2006/relationships/slideLayout"/></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arget="../media/image52.svg" Type="http://schemas.openxmlformats.org/officeDocument/2006/relationships/image"/><Relationship Id="rId2" Target="../media/image51.png" Type="http://schemas.openxmlformats.org/officeDocument/2006/relationships/image"/><Relationship Id="rId1" Target="../slideLayouts/slideLayout7.xml" Type="http://schemas.openxmlformats.org/officeDocument/2006/relationships/slideLayout"/><Relationship Id="rId4" Target="../media/image53.jpeg" Type="http://schemas.openxmlformats.org/officeDocument/2006/relationships/image"/></Relationships>
</file>

<file path=ppt/slides/_rels/slide26.xml.rels><?xml version="1.0" encoding="UTF-8" standalone="yes" ?><Relationships xmlns="http://schemas.openxmlformats.org/package/2006/relationships"><Relationship Id="rId3" Target="../media/image52.svg" Type="http://schemas.openxmlformats.org/officeDocument/2006/relationships/image"/><Relationship Id="rId2" Target="../media/image51.png" Type="http://schemas.openxmlformats.org/officeDocument/2006/relationships/image"/><Relationship Id="rId1" Target="../slideLayouts/slideLayout7.xml" Type="http://schemas.openxmlformats.org/officeDocument/2006/relationships/slideLayout"/><Relationship Id="rId4" Target="../media/image54.jpeg" Type="http://schemas.openxmlformats.org/officeDocument/2006/relationships/image"/></Relationships>
</file>

<file path=ppt/slides/_rels/slide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jpg"/></Relationships>
</file>

<file path=ppt/slides/_rels/slide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3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jpg"/></Relationships>
</file>

<file path=ppt/slides/_rels/slide3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9.jpg"/></Relationships>
</file>

<file path=ppt/slides/_rels/slide3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7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8" Type="http://schemas.openxmlformats.org/officeDocument/2006/relationships/hyperlink" Target="https://youtube.com/playlist?list=PLw6Y5u47CYq47oDw63bMqkq06fjuoK_GJ&amp;si=HJ6h3dPWM1X7XuSt" TargetMode="External"/><Relationship Id="rId13" Type="http://schemas.openxmlformats.org/officeDocument/2006/relationships/hyperlink" Target="https://youtube.com/playlist?list=PL5zwAWCFLn1si9EScxEkfQkDhx1i4YW4s&amp;si=3iWh5Ua1pduYmUer" TargetMode="External"/><Relationship Id="rId3" Type="http://schemas.openxmlformats.org/officeDocument/2006/relationships/hyperlink" Target="https://youtu.be/xQ2qiM0Zpr8?si=82ZXhGBy6aIHoWFz" TargetMode="External"/><Relationship Id="rId7" Type="http://schemas.openxmlformats.org/officeDocument/2006/relationships/hyperlink" Target="https://flutter.dev/" TargetMode="External"/><Relationship Id="rId12" Type="http://schemas.openxmlformats.org/officeDocument/2006/relationships/hyperlink" Target="https://youtu.be/2qyH5LDxLdc?si=SgS0EH819Y6nftyU" TargetMode="External"/><Relationship Id="rId2" Type="http://schemas.openxmlformats.org/officeDocument/2006/relationships/hyperlink" Target="https://youtu.be/-a14O3Y2t0w?si=KhhUOsGvmK7z2Cwc" TargetMode="External"/><Relationship Id="rId1" Type="http://schemas.openxmlformats.org/officeDocument/2006/relationships/slideLayout" Target="../slideLayouts/slideLayout7.xml"/><Relationship Id="rId6" Type="http://schemas.openxmlformats.org/officeDocument/2006/relationships/hyperlink" Target="https://scholar.google.com/" TargetMode="External"/><Relationship Id="rId11" Type="http://schemas.openxmlformats.org/officeDocument/2006/relationships/hyperlink" Target="https://youtu.be/iZPICyh05wU?si=qK1_jJg-myGsyFlwhttps://youtu.be/iZPICyh05wU?si=qK1_jJg-myGsyFlwhttps://youtu.be/iZPICyh05wU?si=qK1_jJg-myGsyFlw" TargetMode="External"/><Relationship Id="rId5" Type="http://schemas.openxmlformats.org/officeDocument/2006/relationships/hyperlink" Target="https://youtu.be/QYKnX2VFkH8?si=qr5mg_2jusuWYZuC" TargetMode="External"/><Relationship Id="rId15" Type="http://schemas.openxmlformats.org/officeDocument/2006/relationships/hyperlink" Target="https://www.kaggle.com/datasets/jackwin07/celiac-disease-coeliac-disease?resource=download" TargetMode="External"/><Relationship Id="rId10" Type="http://schemas.openxmlformats.org/officeDocument/2006/relationships/hyperlink" Target="https://youtu.be/tIlUSf0ojV4?si=fuJc9Lxkhor4Tz88" TargetMode="External"/><Relationship Id="rId4" Type="http://schemas.openxmlformats.org/officeDocument/2006/relationships/hyperlink" Target="https://youtu.be/V9TYFe7hJy0?si=EqsgV2Li9wzCqCxd" TargetMode="External"/><Relationship Id="rId9" Type="http://schemas.openxmlformats.org/officeDocument/2006/relationships/hyperlink" Target="https://youtu.be/99dnktVT-t4?si=tto7fbZmkXzlSu6C" TargetMode="External"/><Relationship Id="rId14" Type="http://schemas.openxmlformats.org/officeDocument/2006/relationships/hyperlink" Target="https://www.appicon.co/"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 Id="rId9" Type="http://schemas.openxmlformats.org/officeDocument/2006/relationships/image" Target="../media/image36.sv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arget="../media/image19.png" Type="http://schemas.openxmlformats.org/officeDocument/2006/relationships/image"/><Relationship Id="rId2" Target="../media/image18.png" Type="http://schemas.openxmlformats.org/officeDocument/2006/relationships/image"/><Relationship Id="rId1" Target="../slideLayouts/slideLayout7.xml" Type="http://schemas.openxmlformats.org/officeDocument/2006/relationships/slideLayout"/><Relationship Id="rId6" Target="../media/image22.jpeg" Type="http://schemas.openxmlformats.org/officeDocument/2006/relationships/image"/><Relationship Id="rId5" Target="../media/image21.svg" Type="http://schemas.openxmlformats.org/officeDocument/2006/relationships/image"/><Relationship Id="rId4" Target="../media/image20.png" Type="http://schemas.openxmlformats.org/officeDocument/2006/relationships/image"/></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FFFFF"/>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59783" y="2041700"/>
            <a:ext cx="6810338" cy="6203599"/>
          </a:xfrm>
          <a:custGeom>
            <a:avLst/>
            <a:gdLst/>
            <a:ahLst/>
            <a:cxnLst/>
            <a:rect l="l" t="t" r="r" b="b"/>
            <a:pathLst>
              <a:path w="6810338" h="6203599">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0" y="0"/>
            <a:ext cx="3611149" cy="1869979"/>
          </a:xfrm>
          <a:custGeom>
            <a:avLst/>
            <a:gdLst/>
            <a:ahLst/>
            <a:cxnLst/>
            <a:rect l="l" t="t" r="r" b="b"/>
            <a:pathLst>
              <a:path w="3611149" h="1869979">
                <a:moveTo>
                  <a:pt x="0" y="0"/>
                </a:moveTo>
                <a:lnTo>
                  <a:pt x="3611149" y="0"/>
                </a:lnTo>
                <a:lnTo>
                  <a:pt x="3611149" y="1869979"/>
                </a:lnTo>
                <a:lnTo>
                  <a:pt x="0" y="1869979"/>
                </a:lnTo>
                <a:lnTo>
                  <a:pt x="0" y="0"/>
                </a:lnTo>
                <a:close/>
              </a:path>
            </a:pathLst>
          </a:custGeom>
          <a:blipFill>
            <a:blip r:embed="rId4"/>
            <a:stretch>
              <a:fillRect t="-323" b="-323"/>
            </a:stretch>
          </a:blipFill>
        </p:spPr>
        <p:txBody>
          <a:bodyPr/>
          <a:lstStyle/>
          <a:p>
            <a:endParaRPr lang="en-US"/>
          </a:p>
        </p:txBody>
      </p:sp>
      <p:sp>
        <p:nvSpPr>
          <p:cNvPr id="7" name="TextBox 7"/>
          <p:cNvSpPr txBox="1"/>
          <p:nvPr/>
        </p:nvSpPr>
        <p:spPr>
          <a:xfrm>
            <a:off x="681410" y="3822114"/>
            <a:ext cx="7787002" cy="1071245"/>
          </a:xfrm>
          <a:prstGeom prst="rect">
            <a:avLst/>
          </a:prstGeom>
        </p:spPr>
        <p:txBody>
          <a:bodyPr lIns="0" tIns="0" rIns="0" bIns="0" rtlCol="0" anchor="t">
            <a:spAutoFit/>
          </a:bodyPr>
          <a:lstStyle/>
          <a:p>
            <a:pPr algn="ctr">
              <a:lnSpc>
                <a:spcPts val="8680"/>
              </a:lnSpc>
              <a:spcBef>
                <a:spcPct val="0"/>
              </a:spcBef>
            </a:pPr>
            <a:r>
              <a:rPr lang="en-US" sz="6200" spc="-508">
                <a:solidFill>
                  <a:srgbClr val="156669"/>
                </a:solidFill>
                <a:latin typeface="Public Sans Bold"/>
              </a:rPr>
              <a:t>AI Medical Community</a:t>
            </a:r>
          </a:p>
        </p:txBody>
      </p:sp>
      <p:sp>
        <p:nvSpPr>
          <p:cNvPr id="8" name="TextBox 8"/>
          <p:cNvSpPr txBox="1"/>
          <p:nvPr/>
        </p:nvSpPr>
        <p:spPr>
          <a:xfrm>
            <a:off x="1774654" y="8159575"/>
            <a:ext cx="5600514" cy="688975"/>
          </a:xfrm>
          <a:prstGeom prst="rect">
            <a:avLst/>
          </a:prstGeom>
        </p:spPr>
        <p:txBody>
          <a:bodyPr lIns="0" tIns="0" rIns="0" bIns="0" rtlCol="0" anchor="t">
            <a:spAutoFit/>
          </a:bodyPr>
          <a:lstStyle/>
          <a:p>
            <a:pPr algn="ctr">
              <a:lnSpc>
                <a:spcPts val="5599"/>
              </a:lnSpc>
              <a:spcBef>
                <a:spcPct val="0"/>
              </a:spcBef>
            </a:pPr>
            <a:r>
              <a:rPr lang="en-US" sz="3999" spc="-327">
                <a:solidFill>
                  <a:srgbClr val="156669"/>
                </a:solidFill>
                <a:latin typeface="Public Sans"/>
              </a:rPr>
              <a:t>2023-2024</a:t>
            </a:r>
          </a:p>
        </p:txBody>
      </p:sp>
      <p:sp>
        <p:nvSpPr>
          <p:cNvPr id="9" name="TextBox 9"/>
          <p:cNvSpPr txBox="1"/>
          <p:nvPr/>
        </p:nvSpPr>
        <p:spPr>
          <a:xfrm>
            <a:off x="1593045" y="5564457"/>
            <a:ext cx="5963732" cy="1581150"/>
          </a:xfrm>
          <a:prstGeom prst="rect">
            <a:avLst/>
          </a:prstGeom>
        </p:spPr>
        <p:txBody>
          <a:bodyPr lIns="0" tIns="0" rIns="0" bIns="0" rtlCol="0" anchor="t">
            <a:spAutoFit/>
          </a:bodyPr>
          <a:lstStyle/>
          <a:p>
            <a:pPr algn="ctr">
              <a:lnSpc>
                <a:spcPts val="6300"/>
              </a:lnSpc>
              <a:spcBef>
                <a:spcPct val="0"/>
              </a:spcBef>
            </a:pPr>
            <a:r>
              <a:rPr lang="en-US" sz="4500" spc="-369">
                <a:solidFill>
                  <a:srgbClr val="156669"/>
                </a:solidFill>
                <a:latin typeface="Public Sans"/>
              </a:rPr>
              <a:t>Under Supervision of</a:t>
            </a:r>
          </a:p>
          <a:p>
            <a:pPr algn="ctr">
              <a:lnSpc>
                <a:spcPts val="6300"/>
              </a:lnSpc>
              <a:spcBef>
                <a:spcPct val="0"/>
              </a:spcBef>
            </a:pPr>
            <a:r>
              <a:rPr lang="en-US" sz="4500" spc="-369">
                <a:solidFill>
                  <a:srgbClr val="156669"/>
                </a:solidFill>
                <a:latin typeface="Public Sans"/>
              </a:rPr>
              <a:t>Dr. Walaa EL Sayed</a:t>
            </a:r>
          </a:p>
        </p:txBody>
      </p:sp>
      <p:sp>
        <p:nvSpPr>
          <p:cNvPr id="10" name="Slide Number Placeholder 9">
            <a:extLst>
              <a:ext uri="{FF2B5EF4-FFF2-40B4-BE49-F238E27FC236}">
                <a16:creationId xmlns:a16="http://schemas.microsoft.com/office/drawing/2014/main" id="{6BFCC6A9-3D8D-D46A-D51C-0F29FB62D15C}"/>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6324AB4-8EF7-64CC-ACDD-9402BB82C486}"/>
              </a:ext>
            </a:extLst>
          </p:cNvPr>
          <p:cNvPicPr>
            <a:picLocks noChangeAspect="1"/>
          </p:cNvPicPr>
          <p:nvPr/>
        </p:nvPicPr>
        <p:blipFill>
          <a:blip r:embed="rId2"/>
          <a:stretch>
            <a:fillRect/>
          </a:stretch>
        </p:blipFill>
        <p:spPr>
          <a:xfrm>
            <a:off x="0" y="641739"/>
            <a:ext cx="18288000" cy="1402080"/>
          </a:xfrm>
          <a:prstGeom prst="rect">
            <a:avLst/>
          </a:prstGeom>
        </p:spPr>
      </p:pic>
      <p:pic>
        <p:nvPicPr>
          <p:cNvPr id="17" name="Picture 16">
            <a:extLst>
              <a:ext uri="{FF2B5EF4-FFF2-40B4-BE49-F238E27FC236}">
                <a16:creationId xmlns:a16="http://schemas.microsoft.com/office/drawing/2014/main" id="{1DE65788-4EEA-7FE3-6BBC-033484A5BB28}"/>
              </a:ext>
            </a:extLst>
          </p:cNvPr>
          <p:cNvPicPr>
            <a:picLocks noChangeAspect="1"/>
          </p:cNvPicPr>
          <p:nvPr/>
        </p:nvPicPr>
        <p:blipFill>
          <a:blip r:embed="rId3"/>
          <a:stretch>
            <a:fillRect/>
          </a:stretch>
        </p:blipFill>
        <p:spPr>
          <a:xfrm>
            <a:off x="0" y="-137660"/>
            <a:ext cx="18288000" cy="1402080"/>
          </a:xfrm>
          <a:prstGeom prst="rect">
            <a:avLst/>
          </a:prstGeom>
        </p:spPr>
      </p:pic>
      <p:sp>
        <p:nvSpPr>
          <p:cNvPr id="8" name="Freeform 8"/>
          <p:cNvSpPr/>
          <p:nvPr/>
        </p:nvSpPr>
        <p:spPr>
          <a:xfrm>
            <a:off x="16278948" y="186260"/>
            <a:ext cx="1777424" cy="1898220"/>
          </a:xfrm>
          <a:custGeom>
            <a:avLst/>
            <a:gdLst/>
            <a:ahLst/>
            <a:cxnLst/>
            <a:rect l="l" t="t" r="r" b="b"/>
            <a:pathLst>
              <a:path w="1777424" h="1898220">
                <a:moveTo>
                  <a:pt x="0" y="0"/>
                </a:moveTo>
                <a:lnTo>
                  <a:pt x="1777424" y="0"/>
                </a:lnTo>
                <a:lnTo>
                  <a:pt x="1777424" y="1898219"/>
                </a:lnTo>
                <a:lnTo>
                  <a:pt x="0" y="1898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0" y="276295"/>
            <a:ext cx="15529300" cy="863600"/>
          </a:xfrm>
          <a:prstGeom prst="rect">
            <a:avLst/>
          </a:prstGeom>
        </p:spPr>
        <p:txBody>
          <a:bodyPr lIns="0" tIns="0" rIns="0" bIns="0" rtlCol="0" anchor="t">
            <a:spAutoFit/>
          </a:bodyPr>
          <a:lstStyle/>
          <a:p>
            <a:pPr algn="ctr">
              <a:lnSpc>
                <a:spcPts val="7000"/>
              </a:lnSpc>
              <a:spcBef>
                <a:spcPct val="0"/>
              </a:spcBef>
            </a:pPr>
            <a:r>
              <a:rPr lang="en-US" sz="5000" spc="-410">
                <a:solidFill>
                  <a:srgbClr val="156669"/>
                </a:solidFill>
                <a:latin typeface="Public Sans Bold"/>
              </a:rPr>
              <a:t>ER Diagram &amp; Schema Diagram &amp; Use Case Diagram : ( 3/ 3 ) </a:t>
            </a:r>
          </a:p>
        </p:txBody>
      </p:sp>
      <p:grpSp>
        <p:nvGrpSpPr>
          <p:cNvPr id="10" name="Group 10"/>
          <p:cNvGrpSpPr/>
          <p:nvPr/>
        </p:nvGrpSpPr>
        <p:grpSpPr>
          <a:xfrm>
            <a:off x="407850" y="1295154"/>
            <a:ext cx="4104423" cy="47625"/>
            <a:chOff x="0" y="0"/>
            <a:chExt cx="1081000" cy="12543"/>
          </a:xfrm>
        </p:grpSpPr>
        <p:sp>
          <p:nvSpPr>
            <p:cNvPr id="11" name="Freeform 11"/>
            <p:cNvSpPr/>
            <p:nvPr/>
          </p:nvSpPr>
          <p:spPr>
            <a:xfrm>
              <a:off x="0" y="0"/>
              <a:ext cx="1081000" cy="12543"/>
            </a:xfrm>
            <a:custGeom>
              <a:avLst/>
              <a:gdLst/>
              <a:ahLst/>
              <a:cxnLst/>
              <a:rect l="l" t="t" r="r" b="b"/>
              <a:pathLst>
                <a:path w="1081000" h="12543">
                  <a:moveTo>
                    <a:pt x="6272" y="0"/>
                  </a:moveTo>
                  <a:lnTo>
                    <a:pt x="1074729" y="0"/>
                  </a:lnTo>
                  <a:cubicBezTo>
                    <a:pt x="1076392" y="0"/>
                    <a:pt x="1077987" y="661"/>
                    <a:pt x="1079163" y="1837"/>
                  </a:cubicBezTo>
                  <a:cubicBezTo>
                    <a:pt x="1080339" y="3013"/>
                    <a:pt x="1081000" y="4608"/>
                    <a:pt x="1081000" y="6272"/>
                  </a:cubicBezTo>
                  <a:lnTo>
                    <a:pt x="1081000" y="6272"/>
                  </a:lnTo>
                  <a:cubicBezTo>
                    <a:pt x="1081000" y="7935"/>
                    <a:pt x="1080339" y="9530"/>
                    <a:pt x="1079163" y="10706"/>
                  </a:cubicBezTo>
                  <a:cubicBezTo>
                    <a:pt x="1077987" y="11882"/>
                    <a:pt x="1076392" y="12543"/>
                    <a:pt x="1074729"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9FBFB"/>
            </a:solidFill>
          </p:spPr>
          <p:txBody>
            <a:bodyPr/>
            <a:lstStyle/>
            <a:p>
              <a:endParaRPr lang="en-US"/>
            </a:p>
          </p:txBody>
        </p:sp>
        <p:sp>
          <p:nvSpPr>
            <p:cNvPr id="12" name="TextBox 12"/>
            <p:cNvSpPr txBox="1"/>
            <p:nvPr/>
          </p:nvSpPr>
          <p:spPr>
            <a:xfrm>
              <a:off x="0" y="-38100"/>
              <a:ext cx="1081000" cy="50643"/>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58574" y="2084479"/>
            <a:ext cx="17570853" cy="8202521"/>
          </a:xfrm>
          <a:custGeom>
            <a:avLst/>
            <a:gdLst/>
            <a:ahLst/>
            <a:cxnLst/>
            <a:rect l="l" t="t" r="r" b="b"/>
            <a:pathLst>
              <a:path w="17570853" h="8202521">
                <a:moveTo>
                  <a:pt x="0" y="0"/>
                </a:moveTo>
                <a:lnTo>
                  <a:pt x="17570852" y="0"/>
                </a:lnTo>
                <a:lnTo>
                  <a:pt x="17570852" y="8202521"/>
                </a:lnTo>
                <a:lnTo>
                  <a:pt x="0" y="8202521"/>
                </a:lnTo>
                <a:lnTo>
                  <a:pt x="0" y="0"/>
                </a:lnTo>
                <a:close/>
              </a:path>
            </a:pathLst>
          </a:custGeom>
          <a:blipFill>
            <a:blip r:embed="rId6"/>
            <a:stretch>
              <a:fillRect t="-2274" b="-2274"/>
            </a:stretch>
          </a:blipFill>
        </p:spPr>
        <p:txBody>
          <a:bodyPr/>
          <a:lstStyle/>
          <a:p>
            <a:endParaRPr lang="en-US"/>
          </a:p>
        </p:txBody>
      </p:sp>
      <p:sp>
        <p:nvSpPr>
          <p:cNvPr id="14" name="TextBox 14"/>
          <p:cNvSpPr txBox="1"/>
          <p:nvPr/>
        </p:nvSpPr>
        <p:spPr>
          <a:xfrm>
            <a:off x="554763" y="1280744"/>
            <a:ext cx="3810595" cy="688975"/>
          </a:xfrm>
          <a:prstGeom prst="rect">
            <a:avLst/>
          </a:prstGeom>
        </p:spPr>
        <p:txBody>
          <a:bodyPr lIns="0" tIns="0" rIns="0" bIns="0" rtlCol="0" anchor="t">
            <a:spAutoFit/>
          </a:bodyPr>
          <a:lstStyle/>
          <a:p>
            <a:pPr algn="ctr">
              <a:lnSpc>
                <a:spcPts val="5599"/>
              </a:lnSpc>
              <a:spcBef>
                <a:spcPct val="0"/>
              </a:spcBef>
            </a:pPr>
            <a:r>
              <a:rPr lang="en-US" sz="3999" spc="-327">
                <a:solidFill>
                  <a:srgbClr val="FFFFFF"/>
                </a:solidFill>
                <a:latin typeface="Public Sans"/>
              </a:rPr>
              <a:t>Use Case Diagram :</a:t>
            </a:r>
          </a:p>
        </p:txBody>
      </p:sp>
      <p:sp>
        <p:nvSpPr>
          <p:cNvPr id="15" name="TextBox 15"/>
          <p:cNvSpPr txBox="1"/>
          <p:nvPr/>
        </p:nvSpPr>
        <p:spPr>
          <a:xfrm>
            <a:off x="14478000" y="9645261"/>
            <a:ext cx="1219200" cy="533399"/>
          </a:xfrm>
          <a:prstGeom prst="rect">
            <a:avLst/>
          </a:prstGeom>
        </p:spPr>
        <p:txBody>
          <a:bodyPr lIns="0" tIns="0" rIns="0" bIns="0" rtlCol="0" anchor="t">
            <a:spAutoFit/>
          </a:bodyPr>
          <a:lstStyle/>
          <a:p>
            <a:pPr algn="ctr">
              <a:lnSpc>
                <a:spcPts val="4200"/>
              </a:lnSpc>
              <a:spcBef>
                <a:spcPct val="0"/>
              </a:spcBef>
            </a:pPr>
            <a:r>
              <a:rPr lang="en-US" sz="3000" spc="-246" dirty="0">
                <a:solidFill>
                  <a:srgbClr val="156669"/>
                </a:solidFill>
                <a:latin typeface="Public Sans"/>
              </a:rPr>
              <a:t>Figure.3</a:t>
            </a:r>
          </a:p>
        </p:txBody>
      </p:sp>
      <p:sp>
        <p:nvSpPr>
          <p:cNvPr id="2" name="Slide Number Placeholder 1">
            <a:extLst>
              <a:ext uri="{FF2B5EF4-FFF2-40B4-BE49-F238E27FC236}">
                <a16:creationId xmlns:a16="http://schemas.microsoft.com/office/drawing/2014/main" id="{4A32E0F3-E28C-4123-6509-1ABFDB5C540D}"/>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6123980" y="628557"/>
            <a:ext cx="11969143" cy="8094133"/>
          </a:xfrm>
          <a:custGeom>
            <a:avLst/>
            <a:gdLst/>
            <a:ahLst/>
            <a:cxnLst/>
            <a:rect l="l" t="t" r="r" b="b"/>
            <a:pathLst>
              <a:path w="11969143" h="8094133">
                <a:moveTo>
                  <a:pt x="0" y="0"/>
                </a:moveTo>
                <a:lnTo>
                  <a:pt x="11969143" y="0"/>
                </a:lnTo>
                <a:lnTo>
                  <a:pt x="11969143" y="8094134"/>
                </a:lnTo>
                <a:lnTo>
                  <a:pt x="0" y="8094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33823" y="1028700"/>
            <a:ext cx="4495663" cy="7293848"/>
          </a:xfrm>
          <a:custGeom>
            <a:avLst/>
            <a:gdLst/>
            <a:ahLst/>
            <a:cxnLst/>
            <a:rect l="l" t="t" r="r" b="b"/>
            <a:pathLst>
              <a:path w="4495663" h="7293848">
                <a:moveTo>
                  <a:pt x="0" y="0"/>
                </a:moveTo>
                <a:lnTo>
                  <a:pt x="4495663" y="0"/>
                </a:lnTo>
                <a:lnTo>
                  <a:pt x="4495663" y="7293848"/>
                </a:lnTo>
                <a:lnTo>
                  <a:pt x="0" y="7293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485698" y="3677630"/>
            <a:ext cx="8049574" cy="1717676"/>
          </a:xfrm>
          <a:prstGeom prst="rect">
            <a:avLst/>
          </a:prstGeom>
        </p:spPr>
        <p:txBody>
          <a:bodyPr lIns="0" tIns="0" rIns="0" bIns="0" rtlCol="0" anchor="t">
            <a:spAutoFit/>
          </a:bodyPr>
          <a:lstStyle/>
          <a:p>
            <a:pPr algn="ctr">
              <a:lnSpc>
                <a:spcPts val="13999"/>
              </a:lnSpc>
              <a:spcBef>
                <a:spcPct val="0"/>
              </a:spcBef>
            </a:pPr>
            <a:r>
              <a:rPr lang="en-US" sz="9999" spc="-819" dirty="0">
                <a:solidFill>
                  <a:srgbClr val="156669"/>
                </a:solidFill>
                <a:latin typeface="Public Sans Bold"/>
              </a:rPr>
              <a:t>Related Work</a:t>
            </a:r>
          </a:p>
        </p:txBody>
      </p:sp>
      <p:sp>
        <p:nvSpPr>
          <p:cNvPr id="5" name="Slide Number Placeholder 4">
            <a:extLst>
              <a:ext uri="{FF2B5EF4-FFF2-40B4-BE49-F238E27FC236}">
                <a16:creationId xmlns:a16="http://schemas.microsoft.com/office/drawing/2014/main" id="{B07055D3-7C0A-A95F-201A-D83A89AA8F65}"/>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217536" y="2014135"/>
            <a:ext cx="12173427" cy="7950200"/>
          </a:xfrm>
          <a:prstGeom prst="rect">
            <a:avLst/>
          </a:prstGeom>
        </p:spPr>
        <p:txBody>
          <a:bodyPr lIns="0" tIns="0" rIns="0" bIns="0" rtlCol="0" anchor="t">
            <a:spAutoFit/>
          </a:bodyPr>
          <a:lstStyle/>
          <a:p>
            <a:pPr algn="just">
              <a:lnSpc>
                <a:spcPts val="7000"/>
              </a:lnSpc>
              <a:spcBef>
                <a:spcPct val="0"/>
              </a:spcBef>
            </a:pPr>
            <a:r>
              <a:rPr lang="en-US" sz="5000" spc="-410">
                <a:solidFill>
                  <a:srgbClr val="156669"/>
                </a:solidFill>
                <a:latin typeface="Public Sans Bold"/>
              </a:rPr>
              <a:t>Name article  :</a:t>
            </a:r>
            <a:r>
              <a:rPr lang="en-US" sz="5000" spc="-410">
                <a:solidFill>
                  <a:srgbClr val="FFFFFF"/>
                </a:solidFill>
                <a:latin typeface="Public Sans"/>
              </a:rPr>
              <a:t> Prevention of Gastric Cancer by Helicobacter pylori Eradication .</a:t>
            </a:r>
          </a:p>
          <a:p>
            <a:pPr algn="l">
              <a:lnSpc>
                <a:spcPts val="7000"/>
              </a:lnSpc>
              <a:spcBef>
                <a:spcPct val="0"/>
              </a:spcBef>
            </a:pPr>
            <a:r>
              <a:rPr lang="en-US" sz="5000" spc="-410">
                <a:solidFill>
                  <a:srgbClr val="156669"/>
                </a:solidFill>
                <a:latin typeface="Public Sans"/>
              </a:rPr>
              <a:t> </a:t>
            </a:r>
            <a:r>
              <a:rPr lang="en-US" sz="5000" spc="-410">
                <a:solidFill>
                  <a:srgbClr val="156669"/>
                </a:solidFill>
                <a:latin typeface="Public Sans Bold"/>
              </a:rPr>
              <a:t>year  :  </a:t>
            </a:r>
            <a:r>
              <a:rPr lang="en-US" sz="5000" spc="-410">
                <a:solidFill>
                  <a:srgbClr val="FFFFFF"/>
                </a:solidFill>
                <a:latin typeface="Public Sans"/>
              </a:rPr>
              <a:t>2010</a:t>
            </a:r>
          </a:p>
          <a:p>
            <a:pPr algn="l">
              <a:lnSpc>
                <a:spcPts val="7000"/>
              </a:lnSpc>
              <a:spcBef>
                <a:spcPct val="0"/>
              </a:spcBef>
            </a:pPr>
            <a:r>
              <a:rPr lang="en-US" sz="5000" spc="-410">
                <a:solidFill>
                  <a:srgbClr val="156669"/>
                </a:solidFill>
                <a:latin typeface="Public Sans Bold"/>
              </a:rPr>
              <a:t>Conclusions :</a:t>
            </a:r>
            <a:r>
              <a:rPr lang="en-US" sz="5000" spc="-410">
                <a:solidFill>
                  <a:srgbClr val="FFFFFF"/>
                </a:solidFill>
                <a:latin typeface="Public Sans"/>
              </a:rPr>
              <a:t> Whether or not H. pylori eradication therapy can suppress gastric  cancer has been a serious issue in this field. Newevidence obtained from our study  in Japan may be helpful for the prevention and eventual elimination of gastric  cancer.</a:t>
            </a:r>
          </a:p>
        </p:txBody>
      </p:sp>
      <p:sp>
        <p:nvSpPr>
          <p:cNvPr id="3" name="TextBox 3"/>
          <p:cNvSpPr txBox="1"/>
          <p:nvPr/>
        </p:nvSpPr>
        <p:spPr>
          <a:xfrm>
            <a:off x="0" y="219075"/>
            <a:ext cx="7446315" cy="1019446"/>
          </a:xfrm>
          <a:prstGeom prst="rect">
            <a:avLst/>
          </a:prstGeom>
        </p:spPr>
        <p:txBody>
          <a:bodyPr lIns="0" tIns="0" rIns="0" bIns="0" rtlCol="0" anchor="t">
            <a:spAutoFit/>
          </a:bodyPr>
          <a:lstStyle/>
          <a:p>
            <a:pPr>
              <a:lnSpc>
                <a:spcPts val="8680"/>
              </a:lnSpc>
              <a:spcBef>
                <a:spcPct val="0"/>
              </a:spcBef>
            </a:pPr>
            <a:r>
              <a:rPr lang="en-US" sz="6200" spc="-508" dirty="0">
                <a:solidFill>
                  <a:srgbClr val="156669"/>
                </a:solidFill>
                <a:latin typeface="Public Sans Bold"/>
              </a:rPr>
              <a:t>Related Work : (1 / 3 )</a:t>
            </a:r>
          </a:p>
        </p:txBody>
      </p:sp>
      <p:sp>
        <p:nvSpPr>
          <p:cNvPr id="4" name="Freeform 4"/>
          <p:cNvSpPr/>
          <p:nvPr/>
        </p:nvSpPr>
        <p:spPr>
          <a:xfrm>
            <a:off x="12321771" y="1626880"/>
            <a:ext cx="5966229" cy="6239194"/>
          </a:xfrm>
          <a:custGeom>
            <a:avLst/>
            <a:gdLst/>
            <a:ahLst/>
            <a:cxnLst/>
            <a:rect l="l" t="t" r="r" b="b"/>
            <a:pathLst>
              <a:path w="5966229" h="6239194">
                <a:moveTo>
                  <a:pt x="0" y="0"/>
                </a:moveTo>
                <a:lnTo>
                  <a:pt x="5966229" y="0"/>
                </a:lnTo>
                <a:lnTo>
                  <a:pt x="5966229" y="6239193"/>
                </a:lnTo>
                <a:lnTo>
                  <a:pt x="0" y="6239193"/>
                </a:lnTo>
                <a:lnTo>
                  <a:pt x="0" y="0"/>
                </a:lnTo>
                <a:close/>
              </a:path>
            </a:pathLst>
          </a:custGeom>
          <a:blipFill>
            <a:blip r:embed="rId2"/>
            <a:stretch>
              <a:fillRect/>
            </a:stretch>
          </a:blipFill>
        </p:spPr>
        <p:txBody>
          <a:bodyPr/>
          <a:lstStyle/>
          <a:p>
            <a:endParaRPr lang="en-US"/>
          </a:p>
        </p:txBody>
      </p:sp>
      <p:sp>
        <p:nvSpPr>
          <p:cNvPr id="5" name="Slide Number Placeholder 4">
            <a:extLst>
              <a:ext uri="{FF2B5EF4-FFF2-40B4-BE49-F238E27FC236}">
                <a16:creationId xmlns:a16="http://schemas.microsoft.com/office/drawing/2014/main" id="{AD0A68C6-83C6-D824-8A11-4B2CFF1D3B1B}"/>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12665926" y="352425"/>
            <a:ext cx="5622074" cy="5127459"/>
            <a:chOff x="0" y="0"/>
            <a:chExt cx="6962546" cy="6350000"/>
          </a:xfrm>
        </p:grpSpPr>
        <p:sp>
          <p:nvSpPr>
            <p:cNvPr id="3" name="Freeform 3"/>
            <p:cNvSpPr/>
            <p:nvPr/>
          </p:nvSpPr>
          <p:spPr>
            <a:xfrm>
              <a:off x="-6883" y="-1308"/>
              <a:ext cx="6984085" cy="6352794"/>
            </a:xfrm>
            <a:custGeom>
              <a:avLst/>
              <a:gdLst/>
              <a:ahLst/>
              <a:cxnLst/>
              <a:rect l="l" t="t" r="r" b="b"/>
              <a:pathLst>
                <a:path w="6984085" h="6352794">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31188" r="-31188"/>
              </a:stretch>
            </a:blipFill>
          </p:spPr>
          <p:txBody>
            <a:bodyPr/>
            <a:lstStyle/>
            <a:p>
              <a:endParaRPr lang="en-US"/>
            </a:p>
          </p:txBody>
        </p:sp>
      </p:grpSp>
      <p:sp>
        <p:nvSpPr>
          <p:cNvPr id="4" name="TextBox 4"/>
          <p:cNvSpPr txBox="1"/>
          <p:nvPr/>
        </p:nvSpPr>
        <p:spPr>
          <a:xfrm>
            <a:off x="217536" y="2014135"/>
            <a:ext cx="13696180" cy="7950200"/>
          </a:xfrm>
          <a:prstGeom prst="rect">
            <a:avLst/>
          </a:prstGeom>
        </p:spPr>
        <p:txBody>
          <a:bodyPr lIns="0" tIns="0" rIns="0" bIns="0" rtlCol="0" anchor="t">
            <a:spAutoFit/>
          </a:bodyPr>
          <a:lstStyle/>
          <a:p>
            <a:pPr algn="just">
              <a:lnSpc>
                <a:spcPts val="7000"/>
              </a:lnSpc>
              <a:spcBef>
                <a:spcPct val="0"/>
              </a:spcBef>
            </a:pPr>
            <a:r>
              <a:rPr lang="en-US" sz="5000" spc="-410">
                <a:solidFill>
                  <a:srgbClr val="156669"/>
                </a:solidFill>
                <a:latin typeface="Public Sans Bold"/>
              </a:rPr>
              <a:t>Name article  :</a:t>
            </a:r>
            <a:r>
              <a:rPr lang="en-US" sz="5000" spc="-410">
                <a:solidFill>
                  <a:srgbClr val="FFFFFF"/>
                </a:solidFill>
                <a:latin typeface="Public Sans"/>
              </a:rPr>
              <a:t> Diagnosis of Gallbladder Tumors.</a:t>
            </a:r>
          </a:p>
          <a:p>
            <a:pPr algn="l">
              <a:lnSpc>
                <a:spcPts val="7000"/>
              </a:lnSpc>
              <a:spcBef>
                <a:spcPct val="0"/>
              </a:spcBef>
            </a:pPr>
            <a:r>
              <a:rPr lang="en-US" sz="5000" spc="-410">
                <a:solidFill>
                  <a:srgbClr val="156669"/>
                </a:solidFill>
                <a:latin typeface="Public Sans"/>
              </a:rPr>
              <a:t> </a:t>
            </a:r>
            <a:r>
              <a:rPr lang="en-US" sz="5000" spc="-410">
                <a:solidFill>
                  <a:srgbClr val="156669"/>
                </a:solidFill>
                <a:latin typeface="Public Sans Bold"/>
              </a:rPr>
              <a:t>year  :  </a:t>
            </a:r>
            <a:r>
              <a:rPr lang="en-US" sz="5000" spc="-410">
                <a:solidFill>
                  <a:srgbClr val="FFFFFF"/>
                </a:solidFill>
                <a:latin typeface="Public Sans"/>
              </a:rPr>
              <a:t>2011</a:t>
            </a:r>
          </a:p>
          <a:p>
            <a:pPr algn="l">
              <a:lnSpc>
                <a:spcPts val="7000"/>
              </a:lnSpc>
              <a:spcBef>
                <a:spcPct val="0"/>
              </a:spcBef>
            </a:pPr>
            <a:r>
              <a:rPr lang="en-US" sz="5000" spc="-410">
                <a:solidFill>
                  <a:srgbClr val="156669"/>
                </a:solidFill>
                <a:latin typeface="Public Sans Bold"/>
              </a:rPr>
              <a:t>Conclusions :</a:t>
            </a:r>
            <a:r>
              <a:rPr lang="en-US" sz="5000" spc="-410">
                <a:solidFill>
                  <a:srgbClr val="FFFFFF"/>
                </a:solidFill>
                <a:latin typeface="Public Sans"/>
              </a:rPr>
              <a:t> Mass screening by using ultrasonography can detect gall-bladder abnormalities, among which early gallbladder carcinoma should be distinguished from other diseases. Further evaluation using endoscopic ultrasonography is useful, but recent advances in contrast-enhanced ultrasonography are expected to increase capabilities for early diagnosis.</a:t>
            </a:r>
          </a:p>
        </p:txBody>
      </p:sp>
      <p:sp>
        <p:nvSpPr>
          <p:cNvPr id="5" name="TextBox 5"/>
          <p:cNvSpPr txBox="1"/>
          <p:nvPr/>
        </p:nvSpPr>
        <p:spPr>
          <a:xfrm>
            <a:off x="0" y="219075"/>
            <a:ext cx="7446315" cy="1019446"/>
          </a:xfrm>
          <a:prstGeom prst="rect">
            <a:avLst/>
          </a:prstGeom>
        </p:spPr>
        <p:txBody>
          <a:bodyPr lIns="0" tIns="0" rIns="0" bIns="0" rtlCol="0" anchor="t">
            <a:spAutoFit/>
          </a:bodyPr>
          <a:lstStyle/>
          <a:p>
            <a:pPr>
              <a:lnSpc>
                <a:spcPts val="8680"/>
              </a:lnSpc>
              <a:spcBef>
                <a:spcPct val="0"/>
              </a:spcBef>
            </a:pPr>
            <a:r>
              <a:rPr lang="en-US" sz="6200" spc="-508" dirty="0">
                <a:solidFill>
                  <a:srgbClr val="156669"/>
                </a:solidFill>
                <a:latin typeface="Public Sans Bold"/>
              </a:rPr>
              <a:t>Related Work : (2 / 3 )</a:t>
            </a:r>
          </a:p>
        </p:txBody>
      </p:sp>
      <p:sp>
        <p:nvSpPr>
          <p:cNvPr id="6" name="Slide Number Placeholder 5">
            <a:extLst>
              <a:ext uri="{FF2B5EF4-FFF2-40B4-BE49-F238E27FC236}">
                <a16:creationId xmlns:a16="http://schemas.microsoft.com/office/drawing/2014/main" id="{8363F425-79D6-976B-1522-B5AAAEC3F9FD}"/>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163152" y="1984903"/>
            <a:ext cx="13374641" cy="7950200"/>
          </a:xfrm>
          <a:prstGeom prst="rect">
            <a:avLst/>
          </a:prstGeom>
        </p:spPr>
        <p:txBody>
          <a:bodyPr lIns="0" tIns="0" rIns="0" bIns="0" rtlCol="0" anchor="t">
            <a:spAutoFit/>
          </a:bodyPr>
          <a:lstStyle/>
          <a:p>
            <a:pPr algn="just">
              <a:lnSpc>
                <a:spcPts val="7000"/>
              </a:lnSpc>
              <a:spcBef>
                <a:spcPct val="0"/>
              </a:spcBef>
            </a:pPr>
            <a:r>
              <a:rPr lang="en-US" sz="5000" spc="-410" dirty="0">
                <a:solidFill>
                  <a:srgbClr val="156669"/>
                </a:solidFill>
                <a:latin typeface="Public Sans Bold"/>
              </a:rPr>
              <a:t>Name article :</a:t>
            </a:r>
            <a:r>
              <a:rPr lang="en-US" sz="5000" spc="-410" dirty="0">
                <a:solidFill>
                  <a:srgbClr val="FFFFFF"/>
                </a:solidFill>
                <a:latin typeface="Public Sans"/>
              </a:rPr>
              <a:t> Performance of Cardiovascular Physical Exam Skills by Internal Medicine Residents.</a:t>
            </a:r>
          </a:p>
          <a:p>
            <a:pPr algn="l">
              <a:lnSpc>
                <a:spcPts val="7000"/>
              </a:lnSpc>
              <a:spcBef>
                <a:spcPct val="0"/>
              </a:spcBef>
            </a:pPr>
            <a:r>
              <a:rPr lang="en-US" sz="5000" spc="-410" dirty="0">
                <a:solidFill>
                  <a:srgbClr val="156669"/>
                </a:solidFill>
                <a:latin typeface="Public Sans"/>
              </a:rPr>
              <a:t> </a:t>
            </a:r>
            <a:r>
              <a:rPr lang="en-US" sz="5000" spc="-410" dirty="0">
                <a:solidFill>
                  <a:srgbClr val="156669"/>
                </a:solidFill>
                <a:latin typeface="Public Sans Bold"/>
              </a:rPr>
              <a:t>year  :  </a:t>
            </a:r>
            <a:r>
              <a:rPr lang="en-US" sz="5000" spc="-410" dirty="0">
                <a:solidFill>
                  <a:srgbClr val="FFFFFF"/>
                </a:solidFill>
                <a:latin typeface="Public Sans"/>
              </a:rPr>
              <a:t>2024</a:t>
            </a:r>
          </a:p>
          <a:p>
            <a:pPr algn="l">
              <a:lnSpc>
                <a:spcPts val="7000"/>
              </a:lnSpc>
              <a:spcBef>
                <a:spcPct val="0"/>
              </a:spcBef>
            </a:pPr>
            <a:r>
              <a:rPr lang="en-US" sz="5000" spc="-410" dirty="0">
                <a:solidFill>
                  <a:srgbClr val="156669"/>
                </a:solidFill>
                <a:latin typeface="Public Sans Bold"/>
              </a:rPr>
              <a:t>Conclusions :</a:t>
            </a:r>
            <a:r>
              <a:rPr lang="en-US" sz="5000" spc="-410" dirty="0">
                <a:solidFill>
                  <a:srgbClr val="FFFFFF"/>
                </a:solidFill>
                <a:latin typeface="Public Sans"/>
              </a:rPr>
              <a:t> Internal medicine interns had variable skills in performing and interpreting the cardiovascular physical exam. Improving cardiovascular exam skills would likely lead to increased identification of relevant cardiovascular findings, inform clinical decision making and improve overall patient care.</a:t>
            </a:r>
          </a:p>
        </p:txBody>
      </p:sp>
      <p:sp>
        <p:nvSpPr>
          <p:cNvPr id="3" name="TextBox 3"/>
          <p:cNvSpPr txBox="1"/>
          <p:nvPr/>
        </p:nvSpPr>
        <p:spPr>
          <a:xfrm>
            <a:off x="0" y="219075"/>
            <a:ext cx="7446315" cy="1019446"/>
          </a:xfrm>
          <a:prstGeom prst="rect">
            <a:avLst/>
          </a:prstGeom>
        </p:spPr>
        <p:txBody>
          <a:bodyPr lIns="0" tIns="0" rIns="0" bIns="0" rtlCol="0" anchor="t">
            <a:spAutoFit/>
          </a:bodyPr>
          <a:lstStyle/>
          <a:p>
            <a:pPr>
              <a:lnSpc>
                <a:spcPts val="8680"/>
              </a:lnSpc>
              <a:spcBef>
                <a:spcPct val="0"/>
              </a:spcBef>
            </a:pPr>
            <a:r>
              <a:rPr lang="en-US" sz="6200" spc="-508" dirty="0">
                <a:solidFill>
                  <a:srgbClr val="156669"/>
                </a:solidFill>
                <a:latin typeface="Public Sans Bold"/>
              </a:rPr>
              <a:t>Related Work : (3 / 3 )</a:t>
            </a:r>
          </a:p>
        </p:txBody>
      </p:sp>
      <p:sp>
        <p:nvSpPr>
          <p:cNvPr id="4" name="Freeform 4"/>
          <p:cNvSpPr/>
          <p:nvPr/>
        </p:nvSpPr>
        <p:spPr>
          <a:xfrm>
            <a:off x="12722032" y="352425"/>
            <a:ext cx="5565968" cy="6041756"/>
          </a:xfrm>
          <a:custGeom>
            <a:avLst/>
            <a:gdLst/>
            <a:ahLst/>
            <a:cxnLst/>
            <a:rect l="l" t="t" r="r" b="b"/>
            <a:pathLst>
              <a:path w="5565968" h="6041756">
                <a:moveTo>
                  <a:pt x="0" y="0"/>
                </a:moveTo>
                <a:lnTo>
                  <a:pt x="5565968" y="0"/>
                </a:lnTo>
                <a:lnTo>
                  <a:pt x="5565968" y="6041756"/>
                </a:lnTo>
                <a:lnTo>
                  <a:pt x="0" y="6041756"/>
                </a:lnTo>
                <a:lnTo>
                  <a:pt x="0" y="0"/>
                </a:lnTo>
                <a:close/>
              </a:path>
            </a:pathLst>
          </a:custGeom>
          <a:blipFill>
            <a:blip r:embed="rId2"/>
            <a:stretch>
              <a:fillRect/>
            </a:stretch>
          </a:blipFill>
        </p:spPr>
        <p:txBody>
          <a:bodyPr/>
          <a:lstStyle/>
          <a:p>
            <a:endParaRPr lang="en-US"/>
          </a:p>
        </p:txBody>
      </p:sp>
      <p:sp>
        <p:nvSpPr>
          <p:cNvPr id="5" name="Slide Number Placeholder 4">
            <a:extLst>
              <a:ext uri="{FF2B5EF4-FFF2-40B4-BE49-F238E27FC236}">
                <a16:creationId xmlns:a16="http://schemas.microsoft.com/office/drawing/2014/main" id="{D8108488-355C-8F31-F633-5E8A118C7870}"/>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1636074" y="2764578"/>
            <a:ext cx="6651926" cy="6156056"/>
          </a:xfrm>
          <a:custGeom>
            <a:avLst/>
            <a:gdLst/>
            <a:ahLst/>
            <a:cxnLst/>
            <a:rect l="l" t="t" r="r" b="b"/>
            <a:pathLst>
              <a:path w="6651926" h="6156056">
                <a:moveTo>
                  <a:pt x="0" y="0"/>
                </a:moveTo>
                <a:lnTo>
                  <a:pt x="6651926" y="0"/>
                </a:lnTo>
                <a:lnTo>
                  <a:pt x="6651926" y="6156055"/>
                </a:lnTo>
                <a:lnTo>
                  <a:pt x="0" y="61560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592255" y="3187232"/>
            <a:ext cx="11043819" cy="1641219"/>
          </a:xfrm>
          <a:prstGeom prst="rect">
            <a:avLst/>
          </a:prstGeom>
        </p:spPr>
        <p:txBody>
          <a:bodyPr wrap="square" lIns="0" tIns="0" rIns="0" bIns="0" rtlCol="0" anchor="t">
            <a:spAutoFit/>
          </a:bodyPr>
          <a:lstStyle/>
          <a:p>
            <a:pPr algn="ctr">
              <a:lnSpc>
                <a:spcPts val="13999"/>
              </a:lnSpc>
              <a:spcBef>
                <a:spcPct val="0"/>
              </a:spcBef>
            </a:pPr>
            <a:r>
              <a:rPr lang="en-US" sz="9999" spc="-819" dirty="0">
                <a:solidFill>
                  <a:srgbClr val="156669"/>
                </a:solidFill>
                <a:latin typeface="Public Sans Bold"/>
              </a:rPr>
              <a:t>Design of Application</a:t>
            </a:r>
          </a:p>
        </p:txBody>
      </p:sp>
      <p:sp>
        <p:nvSpPr>
          <p:cNvPr id="4" name="Slide Number Placeholder 3">
            <a:extLst>
              <a:ext uri="{FF2B5EF4-FFF2-40B4-BE49-F238E27FC236}">
                <a16:creationId xmlns:a16="http://schemas.microsoft.com/office/drawing/2014/main" id="{C8C4CBAD-2300-F16C-B8B4-A59CC12FAA1A}"/>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784783" y="1386126"/>
            <a:ext cx="7097287" cy="2405715"/>
            <a:chOff x="0" y="0"/>
            <a:chExt cx="2213460" cy="750280"/>
          </a:xfrm>
        </p:grpSpPr>
        <p:sp>
          <p:nvSpPr>
            <p:cNvPr id="3" name="Freeform 3"/>
            <p:cNvSpPr/>
            <p:nvPr/>
          </p:nvSpPr>
          <p:spPr>
            <a:xfrm>
              <a:off x="0" y="0"/>
              <a:ext cx="2213460" cy="750280"/>
            </a:xfrm>
            <a:custGeom>
              <a:avLst/>
              <a:gdLst/>
              <a:ahLst/>
              <a:cxnLst/>
              <a:rect l="l" t="t" r="r" b="b"/>
              <a:pathLst>
                <a:path w="2213460" h="750280">
                  <a:moveTo>
                    <a:pt x="16362" y="0"/>
                  </a:moveTo>
                  <a:lnTo>
                    <a:pt x="2197097" y="0"/>
                  </a:lnTo>
                  <a:cubicBezTo>
                    <a:pt x="2201437" y="0"/>
                    <a:pt x="2205599" y="1724"/>
                    <a:pt x="2208667" y="4792"/>
                  </a:cubicBezTo>
                  <a:cubicBezTo>
                    <a:pt x="2211736" y="7861"/>
                    <a:pt x="2213460" y="12023"/>
                    <a:pt x="2213460" y="16362"/>
                  </a:cubicBezTo>
                  <a:lnTo>
                    <a:pt x="2213460" y="733918"/>
                  </a:lnTo>
                  <a:cubicBezTo>
                    <a:pt x="2213460" y="738257"/>
                    <a:pt x="2211736" y="742419"/>
                    <a:pt x="2208667" y="745488"/>
                  </a:cubicBezTo>
                  <a:cubicBezTo>
                    <a:pt x="2205599" y="748556"/>
                    <a:pt x="2201437" y="750280"/>
                    <a:pt x="2197097" y="750280"/>
                  </a:cubicBezTo>
                  <a:lnTo>
                    <a:pt x="16362" y="750280"/>
                  </a:lnTo>
                  <a:cubicBezTo>
                    <a:pt x="12023" y="750280"/>
                    <a:pt x="7861" y="748556"/>
                    <a:pt x="4792" y="745488"/>
                  </a:cubicBezTo>
                  <a:cubicBezTo>
                    <a:pt x="1724" y="742419"/>
                    <a:pt x="0" y="738257"/>
                    <a:pt x="0" y="733918"/>
                  </a:cubicBezTo>
                  <a:lnTo>
                    <a:pt x="0" y="16362"/>
                  </a:lnTo>
                  <a:cubicBezTo>
                    <a:pt x="0" y="12023"/>
                    <a:pt x="1724" y="7861"/>
                    <a:pt x="4792" y="4792"/>
                  </a:cubicBezTo>
                  <a:cubicBezTo>
                    <a:pt x="7861" y="1724"/>
                    <a:pt x="12023" y="0"/>
                    <a:pt x="16362" y="0"/>
                  </a:cubicBezTo>
                  <a:close/>
                </a:path>
              </a:pathLst>
            </a:custGeom>
            <a:solidFill>
              <a:srgbClr val="FBF6F1"/>
            </a:solidFill>
            <a:ln w="9525" cap="sq">
              <a:solidFill>
                <a:srgbClr val="000000"/>
              </a:solidFill>
              <a:prstDash val="solid"/>
              <a:miter/>
            </a:ln>
          </p:spPr>
          <p:txBody>
            <a:bodyPr/>
            <a:lstStyle/>
            <a:p>
              <a:endParaRPr lang="en-US"/>
            </a:p>
          </p:txBody>
        </p:sp>
        <p:sp>
          <p:nvSpPr>
            <p:cNvPr id="4" name="TextBox 4"/>
            <p:cNvSpPr txBox="1"/>
            <p:nvPr/>
          </p:nvSpPr>
          <p:spPr>
            <a:xfrm>
              <a:off x="0" y="-38100"/>
              <a:ext cx="2213460" cy="78838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784783" y="3925191"/>
            <a:ext cx="7097287" cy="2434044"/>
            <a:chOff x="0" y="0"/>
            <a:chExt cx="2213460" cy="759115"/>
          </a:xfrm>
        </p:grpSpPr>
        <p:sp>
          <p:nvSpPr>
            <p:cNvPr id="6" name="Freeform 6"/>
            <p:cNvSpPr/>
            <p:nvPr/>
          </p:nvSpPr>
          <p:spPr>
            <a:xfrm>
              <a:off x="0" y="0"/>
              <a:ext cx="2213460" cy="759115"/>
            </a:xfrm>
            <a:custGeom>
              <a:avLst/>
              <a:gdLst/>
              <a:ahLst/>
              <a:cxnLst/>
              <a:rect l="l" t="t" r="r" b="b"/>
              <a:pathLst>
                <a:path w="2213460" h="759115">
                  <a:moveTo>
                    <a:pt x="16362" y="0"/>
                  </a:moveTo>
                  <a:lnTo>
                    <a:pt x="2197097" y="0"/>
                  </a:lnTo>
                  <a:cubicBezTo>
                    <a:pt x="2201437" y="0"/>
                    <a:pt x="2205599" y="1724"/>
                    <a:pt x="2208667" y="4792"/>
                  </a:cubicBezTo>
                  <a:cubicBezTo>
                    <a:pt x="2211736" y="7861"/>
                    <a:pt x="2213460" y="12023"/>
                    <a:pt x="2213460" y="16362"/>
                  </a:cubicBezTo>
                  <a:lnTo>
                    <a:pt x="2213460" y="742753"/>
                  </a:lnTo>
                  <a:cubicBezTo>
                    <a:pt x="2213460" y="747092"/>
                    <a:pt x="2211736" y="751254"/>
                    <a:pt x="2208667" y="754323"/>
                  </a:cubicBezTo>
                  <a:cubicBezTo>
                    <a:pt x="2205599" y="757391"/>
                    <a:pt x="2201437" y="759115"/>
                    <a:pt x="2197097" y="759115"/>
                  </a:cubicBezTo>
                  <a:lnTo>
                    <a:pt x="16362" y="759115"/>
                  </a:lnTo>
                  <a:cubicBezTo>
                    <a:pt x="12023" y="759115"/>
                    <a:pt x="7861" y="757391"/>
                    <a:pt x="4792" y="754323"/>
                  </a:cubicBezTo>
                  <a:cubicBezTo>
                    <a:pt x="1724" y="751254"/>
                    <a:pt x="0" y="747092"/>
                    <a:pt x="0" y="742753"/>
                  </a:cubicBezTo>
                  <a:lnTo>
                    <a:pt x="0" y="16362"/>
                  </a:lnTo>
                  <a:cubicBezTo>
                    <a:pt x="0" y="12023"/>
                    <a:pt x="1724" y="7861"/>
                    <a:pt x="4792" y="4792"/>
                  </a:cubicBezTo>
                  <a:cubicBezTo>
                    <a:pt x="7861" y="1724"/>
                    <a:pt x="12023" y="0"/>
                    <a:pt x="16362" y="0"/>
                  </a:cubicBezTo>
                  <a:close/>
                </a:path>
              </a:pathLst>
            </a:custGeom>
            <a:solidFill>
              <a:srgbClr val="FBF6F1"/>
            </a:solidFill>
            <a:ln w="9525" cap="sq">
              <a:solidFill>
                <a:srgbClr val="000000"/>
              </a:solidFill>
              <a:prstDash val="solid"/>
              <a:miter/>
            </a:ln>
          </p:spPr>
          <p:txBody>
            <a:bodyPr/>
            <a:lstStyle/>
            <a:p>
              <a:endParaRPr lang="en-US"/>
            </a:p>
          </p:txBody>
        </p:sp>
        <p:sp>
          <p:nvSpPr>
            <p:cNvPr id="7" name="TextBox 7"/>
            <p:cNvSpPr txBox="1"/>
            <p:nvPr/>
          </p:nvSpPr>
          <p:spPr>
            <a:xfrm>
              <a:off x="0" y="-38100"/>
              <a:ext cx="2213460"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784783" y="6487936"/>
            <a:ext cx="7097287" cy="2434044"/>
            <a:chOff x="0" y="0"/>
            <a:chExt cx="2213460" cy="759115"/>
          </a:xfrm>
        </p:grpSpPr>
        <p:sp>
          <p:nvSpPr>
            <p:cNvPr id="9" name="Freeform 9"/>
            <p:cNvSpPr/>
            <p:nvPr/>
          </p:nvSpPr>
          <p:spPr>
            <a:xfrm>
              <a:off x="0" y="0"/>
              <a:ext cx="2213460" cy="759115"/>
            </a:xfrm>
            <a:custGeom>
              <a:avLst/>
              <a:gdLst/>
              <a:ahLst/>
              <a:cxnLst/>
              <a:rect l="l" t="t" r="r" b="b"/>
              <a:pathLst>
                <a:path w="2213460" h="759115">
                  <a:moveTo>
                    <a:pt x="16362" y="0"/>
                  </a:moveTo>
                  <a:lnTo>
                    <a:pt x="2197097" y="0"/>
                  </a:lnTo>
                  <a:cubicBezTo>
                    <a:pt x="2201437" y="0"/>
                    <a:pt x="2205599" y="1724"/>
                    <a:pt x="2208667" y="4792"/>
                  </a:cubicBezTo>
                  <a:cubicBezTo>
                    <a:pt x="2211736" y="7861"/>
                    <a:pt x="2213460" y="12023"/>
                    <a:pt x="2213460" y="16362"/>
                  </a:cubicBezTo>
                  <a:lnTo>
                    <a:pt x="2213460" y="742753"/>
                  </a:lnTo>
                  <a:cubicBezTo>
                    <a:pt x="2213460" y="747092"/>
                    <a:pt x="2211736" y="751254"/>
                    <a:pt x="2208667" y="754323"/>
                  </a:cubicBezTo>
                  <a:cubicBezTo>
                    <a:pt x="2205599" y="757391"/>
                    <a:pt x="2201437" y="759115"/>
                    <a:pt x="2197097" y="759115"/>
                  </a:cubicBezTo>
                  <a:lnTo>
                    <a:pt x="16362" y="759115"/>
                  </a:lnTo>
                  <a:cubicBezTo>
                    <a:pt x="12023" y="759115"/>
                    <a:pt x="7861" y="757391"/>
                    <a:pt x="4792" y="754323"/>
                  </a:cubicBezTo>
                  <a:cubicBezTo>
                    <a:pt x="1724" y="751254"/>
                    <a:pt x="0" y="747092"/>
                    <a:pt x="0" y="742753"/>
                  </a:cubicBezTo>
                  <a:lnTo>
                    <a:pt x="0" y="16362"/>
                  </a:lnTo>
                  <a:cubicBezTo>
                    <a:pt x="0" y="12023"/>
                    <a:pt x="1724" y="7861"/>
                    <a:pt x="4792" y="4792"/>
                  </a:cubicBezTo>
                  <a:cubicBezTo>
                    <a:pt x="7861" y="1724"/>
                    <a:pt x="12023" y="0"/>
                    <a:pt x="16362" y="0"/>
                  </a:cubicBezTo>
                  <a:close/>
                </a:path>
              </a:pathLst>
            </a:custGeom>
            <a:solidFill>
              <a:srgbClr val="FBF6F1"/>
            </a:solidFill>
            <a:ln w="9525" cap="sq">
              <a:solidFill>
                <a:srgbClr val="000000"/>
              </a:solidFill>
              <a:prstDash val="solid"/>
              <a:miter/>
            </a:ln>
          </p:spPr>
          <p:txBody>
            <a:bodyPr/>
            <a:lstStyle/>
            <a:p>
              <a:endParaRPr lang="en-US"/>
            </a:p>
          </p:txBody>
        </p:sp>
        <p:sp>
          <p:nvSpPr>
            <p:cNvPr id="10" name="TextBox 10"/>
            <p:cNvSpPr txBox="1"/>
            <p:nvPr/>
          </p:nvSpPr>
          <p:spPr>
            <a:xfrm>
              <a:off x="0" y="-38100"/>
              <a:ext cx="2213460" cy="797215"/>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36158" y="369386"/>
            <a:ext cx="7924800" cy="817629"/>
          </a:xfrm>
          <a:prstGeom prst="rect">
            <a:avLst/>
          </a:prstGeom>
        </p:spPr>
        <p:txBody>
          <a:bodyPr lIns="0" tIns="0" rIns="0" bIns="0" rtlCol="0" anchor="t">
            <a:spAutoFit/>
          </a:bodyPr>
          <a:lstStyle/>
          <a:p>
            <a:pPr marL="0" lvl="0" indent="0" algn="l">
              <a:lnSpc>
                <a:spcPts val="5952"/>
              </a:lnSpc>
            </a:pPr>
            <a:r>
              <a:rPr lang="en-US" sz="6200" spc="-595">
                <a:solidFill>
                  <a:srgbClr val="156669"/>
                </a:solidFill>
                <a:latin typeface="Public Sans Bold"/>
              </a:rPr>
              <a:t>Design of Application :</a:t>
            </a:r>
          </a:p>
        </p:txBody>
      </p:sp>
      <p:sp>
        <p:nvSpPr>
          <p:cNvPr id="12" name="TextBox 12"/>
          <p:cNvSpPr txBox="1"/>
          <p:nvPr/>
        </p:nvSpPr>
        <p:spPr>
          <a:xfrm>
            <a:off x="10379423" y="7166795"/>
            <a:ext cx="1831939" cy="1295399"/>
          </a:xfrm>
          <a:prstGeom prst="rect">
            <a:avLst/>
          </a:prstGeom>
        </p:spPr>
        <p:txBody>
          <a:bodyPr lIns="0" tIns="0" rIns="0" bIns="0" rtlCol="0" anchor="t">
            <a:spAutoFit/>
          </a:bodyPr>
          <a:lstStyle/>
          <a:p>
            <a:pPr marL="0" lvl="0" indent="0" algn="l">
              <a:lnSpc>
                <a:spcPts val="9599"/>
              </a:lnSpc>
              <a:spcBef>
                <a:spcPct val="0"/>
              </a:spcBef>
            </a:pPr>
            <a:r>
              <a:rPr lang="en-US" sz="9999" u="none" strike="noStrike" spc="-959">
                <a:solidFill>
                  <a:srgbClr val="156669"/>
                </a:solidFill>
                <a:latin typeface="Public Sans"/>
              </a:rPr>
              <a:t>03.</a:t>
            </a:r>
          </a:p>
        </p:txBody>
      </p:sp>
      <p:sp>
        <p:nvSpPr>
          <p:cNvPr id="13" name="TextBox 13"/>
          <p:cNvSpPr txBox="1"/>
          <p:nvPr/>
        </p:nvSpPr>
        <p:spPr>
          <a:xfrm>
            <a:off x="10379423" y="4604051"/>
            <a:ext cx="1831939" cy="1295399"/>
          </a:xfrm>
          <a:prstGeom prst="rect">
            <a:avLst/>
          </a:prstGeom>
        </p:spPr>
        <p:txBody>
          <a:bodyPr lIns="0" tIns="0" rIns="0" bIns="0" rtlCol="0" anchor="t">
            <a:spAutoFit/>
          </a:bodyPr>
          <a:lstStyle/>
          <a:p>
            <a:pPr marL="0" lvl="0" indent="0" algn="l">
              <a:lnSpc>
                <a:spcPts val="9599"/>
              </a:lnSpc>
              <a:spcBef>
                <a:spcPct val="0"/>
              </a:spcBef>
            </a:pPr>
            <a:r>
              <a:rPr lang="en-US" sz="9999" u="none" strike="noStrike" spc="-959">
                <a:solidFill>
                  <a:srgbClr val="156669"/>
                </a:solidFill>
                <a:latin typeface="Public Sans"/>
              </a:rPr>
              <a:t>02.</a:t>
            </a:r>
          </a:p>
        </p:txBody>
      </p:sp>
      <p:sp>
        <p:nvSpPr>
          <p:cNvPr id="14" name="TextBox 14"/>
          <p:cNvSpPr txBox="1"/>
          <p:nvPr/>
        </p:nvSpPr>
        <p:spPr>
          <a:xfrm>
            <a:off x="10379423" y="2043880"/>
            <a:ext cx="1831939" cy="1295399"/>
          </a:xfrm>
          <a:prstGeom prst="rect">
            <a:avLst/>
          </a:prstGeom>
        </p:spPr>
        <p:txBody>
          <a:bodyPr lIns="0" tIns="0" rIns="0" bIns="0" rtlCol="0" anchor="t">
            <a:spAutoFit/>
          </a:bodyPr>
          <a:lstStyle/>
          <a:p>
            <a:pPr marL="0" lvl="0" indent="0" algn="l">
              <a:lnSpc>
                <a:spcPts val="9599"/>
              </a:lnSpc>
              <a:spcBef>
                <a:spcPct val="0"/>
              </a:spcBef>
            </a:pPr>
            <a:r>
              <a:rPr lang="en-US" sz="9999" u="none" strike="noStrike" spc="-959">
                <a:solidFill>
                  <a:srgbClr val="156669"/>
                </a:solidFill>
                <a:latin typeface="Public Sans"/>
              </a:rPr>
              <a:t>01.</a:t>
            </a:r>
          </a:p>
        </p:txBody>
      </p:sp>
      <p:sp>
        <p:nvSpPr>
          <p:cNvPr id="15" name="TextBox 15"/>
          <p:cNvSpPr txBox="1"/>
          <p:nvPr/>
        </p:nvSpPr>
        <p:spPr>
          <a:xfrm>
            <a:off x="11844033" y="1945454"/>
            <a:ext cx="3945453" cy="1393825"/>
          </a:xfrm>
          <a:prstGeom prst="rect">
            <a:avLst/>
          </a:prstGeom>
        </p:spPr>
        <p:txBody>
          <a:bodyPr lIns="0" tIns="0" rIns="0" bIns="0" rtlCol="0" anchor="t">
            <a:spAutoFit/>
          </a:bodyPr>
          <a:lstStyle/>
          <a:p>
            <a:pPr algn="ctr">
              <a:lnSpc>
                <a:spcPts val="5599"/>
              </a:lnSpc>
              <a:spcBef>
                <a:spcPct val="0"/>
              </a:spcBef>
            </a:pPr>
            <a:r>
              <a:rPr lang="en-US" sz="3999" spc="-327">
                <a:solidFill>
                  <a:srgbClr val="156669"/>
                </a:solidFill>
                <a:latin typeface="Public Sans"/>
              </a:rPr>
              <a:t>Framework</a:t>
            </a:r>
          </a:p>
          <a:p>
            <a:pPr algn="ctr">
              <a:lnSpc>
                <a:spcPts val="5599"/>
              </a:lnSpc>
              <a:spcBef>
                <a:spcPct val="0"/>
              </a:spcBef>
            </a:pPr>
            <a:r>
              <a:rPr lang="en-US" sz="3999" spc="-327">
                <a:solidFill>
                  <a:srgbClr val="156669"/>
                </a:solidFill>
                <a:latin typeface="Public Sans"/>
              </a:rPr>
              <a:t>Flutter</a:t>
            </a:r>
          </a:p>
        </p:txBody>
      </p:sp>
      <p:sp>
        <p:nvSpPr>
          <p:cNvPr id="16" name="TextBox 16"/>
          <p:cNvSpPr txBox="1"/>
          <p:nvPr/>
        </p:nvSpPr>
        <p:spPr>
          <a:xfrm>
            <a:off x="10573398" y="4754863"/>
            <a:ext cx="7097287" cy="688975"/>
          </a:xfrm>
          <a:prstGeom prst="rect">
            <a:avLst/>
          </a:prstGeom>
        </p:spPr>
        <p:txBody>
          <a:bodyPr lIns="0" tIns="0" rIns="0" bIns="0" rtlCol="0" anchor="t">
            <a:spAutoFit/>
          </a:bodyPr>
          <a:lstStyle/>
          <a:p>
            <a:pPr algn="ctr">
              <a:lnSpc>
                <a:spcPts val="5599"/>
              </a:lnSpc>
              <a:spcBef>
                <a:spcPct val="0"/>
              </a:spcBef>
            </a:pPr>
            <a:r>
              <a:rPr lang="en-US" sz="3999" spc="-327">
                <a:solidFill>
                  <a:srgbClr val="156669"/>
                </a:solidFill>
                <a:latin typeface="Public Sans"/>
              </a:rPr>
              <a:t>Language  Dart</a:t>
            </a:r>
          </a:p>
        </p:txBody>
      </p:sp>
      <p:sp>
        <p:nvSpPr>
          <p:cNvPr id="17" name="TextBox 17"/>
          <p:cNvSpPr txBox="1"/>
          <p:nvPr/>
        </p:nvSpPr>
        <p:spPr>
          <a:xfrm>
            <a:off x="10843781" y="7253959"/>
            <a:ext cx="5655247" cy="688975"/>
          </a:xfrm>
          <a:prstGeom prst="rect">
            <a:avLst/>
          </a:prstGeom>
        </p:spPr>
        <p:txBody>
          <a:bodyPr lIns="0" tIns="0" rIns="0" bIns="0" rtlCol="0" anchor="t">
            <a:spAutoFit/>
          </a:bodyPr>
          <a:lstStyle/>
          <a:p>
            <a:pPr algn="ctr">
              <a:lnSpc>
                <a:spcPts val="5599"/>
              </a:lnSpc>
              <a:spcBef>
                <a:spcPct val="0"/>
              </a:spcBef>
            </a:pPr>
            <a:r>
              <a:rPr lang="en-US" sz="3999" spc="-327">
                <a:solidFill>
                  <a:srgbClr val="156669"/>
                </a:solidFill>
                <a:latin typeface="Public Sans"/>
              </a:rPr>
              <a:t>Tool Figma</a:t>
            </a:r>
          </a:p>
        </p:txBody>
      </p:sp>
      <p:sp>
        <p:nvSpPr>
          <p:cNvPr id="18" name="TextBox 18"/>
          <p:cNvSpPr txBox="1"/>
          <p:nvPr/>
        </p:nvSpPr>
        <p:spPr>
          <a:xfrm>
            <a:off x="5049980" y="9182100"/>
            <a:ext cx="1274619"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Figure.4</a:t>
            </a:r>
          </a:p>
        </p:txBody>
      </p:sp>
      <p:sp>
        <p:nvSpPr>
          <p:cNvPr id="19" name="Freeform 19"/>
          <p:cNvSpPr/>
          <p:nvPr/>
        </p:nvSpPr>
        <p:spPr>
          <a:xfrm>
            <a:off x="617315" y="2333458"/>
            <a:ext cx="6569228" cy="7662094"/>
          </a:xfrm>
          <a:custGeom>
            <a:avLst/>
            <a:gdLst/>
            <a:ahLst/>
            <a:cxnLst/>
            <a:rect l="l" t="t" r="r" b="b"/>
            <a:pathLst>
              <a:path w="6569228" h="7662094">
                <a:moveTo>
                  <a:pt x="0" y="0"/>
                </a:moveTo>
                <a:lnTo>
                  <a:pt x="6569229" y="0"/>
                </a:lnTo>
                <a:lnTo>
                  <a:pt x="6569229" y="7662094"/>
                </a:lnTo>
                <a:lnTo>
                  <a:pt x="0" y="7662094"/>
                </a:lnTo>
                <a:lnTo>
                  <a:pt x="0" y="0"/>
                </a:lnTo>
                <a:close/>
              </a:path>
            </a:pathLst>
          </a:custGeom>
          <a:blipFill>
            <a:blip r:embed="rId2"/>
            <a:stretch>
              <a:fillRect l="-41" r="-41"/>
            </a:stretch>
          </a:blipFill>
        </p:spPr>
        <p:txBody>
          <a:bodyPr/>
          <a:lstStyle/>
          <a:p>
            <a:endParaRPr lang="en-US" dirty="0"/>
          </a:p>
        </p:txBody>
      </p:sp>
      <p:sp>
        <p:nvSpPr>
          <p:cNvPr id="20" name="TextBox 20"/>
          <p:cNvSpPr txBox="1"/>
          <p:nvPr/>
        </p:nvSpPr>
        <p:spPr>
          <a:xfrm>
            <a:off x="4387069" y="2398016"/>
            <a:ext cx="5780756" cy="1393825"/>
          </a:xfrm>
          <a:prstGeom prst="rect">
            <a:avLst/>
          </a:prstGeom>
        </p:spPr>
        <p:txBody>
          <a:bodyPr lIns="0" tIns="0" rIns="0" bIns="0" rtlCol="0" anchor="t">
            <a:spAutoFit/>
          </a:bodyPr>
          <a:lstStyle/>
          <a:p>
            <a:pPr algn="ctr">
              <a:lnSpc>
                <a:spcPts val="5599"/>
              </a:lnSpc>
              <a:spcBef>
                <a:spcPct val="0"/>
              </a:spcBef>
            </a:pPr>
            <a:r>
              <a:rPr lang="en-US" sz="3999" spc="-327">
                <a:solidFill>
                  <a:srgbClr val="156669"/>
                </a:solidFill>
                <a:latin typeface="Public Sans"/>
              </a:rPr>
              <a:t>This is the Medical community application</a:t>
            </a:r>
          </a:p>
        </p:txBody>
      </p:sp>
      <p:sp>
        <p:nvSpPr>
          <p:cNvPr id="21" name="Slide Number Placeholder 20">
            <a:extLst>
              <a:ext uri="{FF2B5EF4-FFF2-40B4-BE49-F238E27FC236}">
                <a16:creationId xmlns:a16="http://schemas.microsoft.com/office/drawing/2014/main" id="{30CE563F-A203-72BE-5913-89218818021E}"/>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0007491" y="2912354"/>
            <a:ext cx="2966957" cy="6026582"/>
          </a:xfrm>
          <a:custGeom>
            <a:avLst/>
            <a:gdLst/>
            <a:ahLst/>
            <a:cxnLst/>
            <a:rect l="l" t="t" r="r" b="b"/>
            <a:pathLst>
              <a:path w="2966957" h="6026582">
                <a:moveTo>
                  <a:pt x="0" y="0"/>
                </a:moveTo>
                <a:lnTo>
                  <a:pt x="2966957" y="0"/>
                </a:lnTo>
                <a:lnTo>
                  <a:pt x="2966957" y="6026582"/>
                </a:lnTo>
                <a:lnTo>
                  <a:pt x="0" y="6026582"/>
                </a:lnTo>
                <a:lnTo>
                  <a:pt x="0" y="0"/>
                </a:lnTo>
                <a:close/>
              </a:path>
            </a:pathLst>
          </a:custGeom>
          <a:blipFill>
            <a:blip r:embed="rId2"/>
            <a:stretch>
              <a:fillRect l="-1121" r="-1121" b="-669"/>
            </a:stretch>
          </a:blipFill>
        </p:spPr>
        <p:txBody>
          <a:bodyPr/>
          <a:lstStyle/>
          <a:p>
            <a:endParaRPr lang="en-US"/>
          </a:p>
        </p:txBody>
      </p:sp>
      <p:sp>
        <p:nvSpPr>
          <p:cNvPr id="3" name="Freeform 3"/>
          <p:cNvSpPr/>
          <p:nvPr/>
        </p:nvSpPr>
        <p:spPr>
          <a:xfrm>
            <a:off x="13955033" y="2490251"/>
            <a:ext cx="3224343" cy="6448686"/>
          </a:xfrm>
          <a:custGeom>
            <a:avLst/>
            <a:gdLst/>
            <a:ahLst/>
            <a:cxnLst/>
            <a:rect l="l" t="t" r="r" b="b"/>
            <a:pathLst>
              <a:path w="3224343" h="6448686">
                <a:moveTo>
                  <a:pt x="0" y="0"/>
                </a:moveTo>
                <a:lnTo>
                  <a:pt x="3224343" y="0"/>
                </a:lnTo>
                <a:lnTo>
                  <a:pt x="3224343" y="6448685"/>
                </a:lnTo>
                <a:lnTo>
                  <a:pt x="0" y="644868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16712" y="202149"/>
            <a:ext cx="7431887" cy="1019446"/>
          </a:xfrm>
          <a:prstGeom prst="rect">
            <a:avLst/>
          </a:prstGeom>
        </p:spPr>
        <p:txBody>
          <a:bodyPr wrap="square" lIns="0" tIns="0" rIns="0" bIns="0" rtlCol="0" anchor="t">
            <a:spAutoFit/>
          </a:bodyPr>
          <a:lstStyle/>
          <a:p>
            <a:pPr>
              <a:lnSpc>
                <a:spcPts val="8679"/>
              </a:lnSpc>
              <a:spcBef>
                <a:spcPct val="0"/>
              </a:spcBef>
            </a:pPr>
            <a:r>
              <a:rPr lang="en-US" sz="6199" spc="-508" dirty="0">
                <a:solidFill>
                  <a:srgbClr val="156669"/>
                </a:solidFill>
                <a:latin typeface="Public Sans Bold"/>
              </a:rPr>
              <a:t>Design of Application :</a:t>
            </a:r>
          </a:p>
        </p:txBody>
      </p:sp>
      <p:sp>
        <p:nvSpPr>
          <p:cNvPr id="5" name="TextBox 5"/>
          <p:cNvSpPr txBox="1"/>
          <p:nvPr/>
        </p:nvSpPr>
        <p:spPr>
          <a:xfrm>
            <a:off x="10972800" y="8987971"/>
            <a:ext cx="1295400"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Figure.5</a:t>
            </a:r>
          </a:p>
        </p:txBody>
      </p:sp>
      <p:sp>
        <p:nvSpPr>
          <p:cNvPr id="6" name="TextBox 6"/>
          <p:cNvSpPr txBox="1"/>
          <p:nvPr/>
        </p:nvSpPr>
        <p:spPr>
          <a:xfrm>
            <a:off x="533400" y="1509811"/>
            <a:ext cx="5080101" cy="762000"/>
          </a:xfrm>
          <a:prstGeom prst="rect">
            <a:avLst/>
          </a:prstGeom>
        </p:spPr>
        <p:txBody>
          <a:bodyPr wrap="square" lIns="0" tIns="0" rIns="0" bIns="0" rtlCol="0" anchor="t">
            <a:spAutoFit/>
          </a:bodyPr>
          <a:lstStyle/>
          <a:p>
            <a:pPr>
              <a:lnSpc>
                <a:spcPts val="6299"/>
              </a:lnSpc>
              <a:spcBef>
                <a:spcPct val="0"/>
              </a:spcBef>
            </a:pPr>
            <a:r>
              <a:rPr lang="en-US" sz="4499" spc="-368" dirty="0">
                <a:solidFill>
                  <a:srgbClr val="FFFFFF"/>
                </a:solidFill>
                <a:latin typeface="Public Sans Bold"/>
              </a:rPr>
              <a:t>Welcome pages :</a:t>
            </a:r>
          </a:p>
        </p:txBody>
      </p:sp>
      <p:sp>
        <p:nvSpPr>
          <p:cNvPr id="7" name="TextBox 7"/>
          <p:cNvSpPr txBox="1"/>
          <p:nvPr/>
        </p:nvSpPr>
        <p:spPr>
          <a:xfrm>
            <a:off x="15188884" y="8953500"/>
            <a:ext cx="1216343" cy="533399"/>
          </a:xfrm>
          <a:prstGeom prst="rect">
            <a:avLst/>
          </a:prstGeom>
        </p:spPr>
        <p:txBody>
          <a:bodyPr lIns="0" tIns="0" rIns="0" bIns="0" rtlCol="0" anchor="t">
            <a:spAutoFit/>
          </a:bodyPr>
          <a:lstStyle/>
          <a:p>
            <a:pPr algn="ctr">
              <a:lnSpc>
                <a:spcPts val="4200"/>
              </a:lnSpc>
              <a:spcBef>
                <a:spcPct val="0"/>
              </a:spcBef>
            </a:pPr>
            <a:r>
              <a:rPr lang="en-US" sz="3000" spc="-246">
                <a:solidFill>
                  <a:srgbClr val="156669"/>
                </a:solidFill>
                <a:latin typeface="Public Sans"/>
              </a:rPr>
              <a:t>Figure.6</a:t>
            </a:r>
          </a:p>
        </p:txBody>
      </p:sp>
      <p:sp>
        <p:nvSpPr>
          <p:cNvPr id="8" name="TextBox 8"/>
          <p:cNvSpPr txBox="1"/>
          <p:nvPr/>
        </p:nvSpPr>
        <p:spPr>
          <a:xfrm>
            <a:off x="858853" y="3157537"/>
            <a:ext cx="8658346" cy="3971925"/>
          </a:xfrm>
          <a:prstGeom prst="rect">
            <a:avLst/>
          </a:prstGeom>
        </p:spPr>
        <p:txBody>
          <a:bodyPr lIns="0" tIns="0" rIns="0" bIns="0" rtlCol="0" anchor="t">
            <a:spAutoFit/>
          </a:bodyPr>
          <a:lstStyle/>
          <a:p>
            <a:pPr algn="l">
              <a:lnSpc>
                <a:spcPts val="6299"/>
              </a:lnSpc>
              <a:spcBef>
                <a:spcPct val="0"/>
              </a:spcBef>
            </a:pPr>
            <a:r>
              <a:rPr lang="en-US" sz="4500" spc="-369" dirty="0">
                <a:solidFill>
                  <a:srgbClr val="156669"/>
                </a:solidFill>
                <a:latin typeface="Public Sans"/>
              </a:rPr>
              <a:t>This page contains buttons Sign in and Register , Where the user clicks on sign in if he has previously logged in, or clicks on register if he is logging in for the first time.</a:t>
            </a:r>
          </a:p>
        </p:txBody>
      </p:sp>
      <p:sp>
        <p:nvSpPr>
          <p:cNvPr id="9" name="Slide Number Placeholder 8">
            <a:extLst>
              <a:ext uri="{FF2B5EF4-FFF2-40B4-BE49-F238E27FC236}">
                <a16:creationId xmlns:a16="http://schemas.microsoft.com/office/drawing/2014/main" id="{79628670-92FC-D100-967D-B96F38D6E146}"/>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0020929" y="3025719"/>
            <a:ext cx="3024546" cy="6049091"/>
          </a:xfrm>
          <a:custGeom>
            <a:avLst/>
            <a:gdLst/>
            <a:ahLst/>
            <a:cxnLst/>
            <a:rect l="l" t="t" r="r" b="b"/>
            <a:pathLst>
              <a:path w="3024546" h="6049091">
                <a:moveTo>
                  <a:pt x="0" y="0"/>
                </a:moveTo>
                <a:lnTo>
                  <a:pt x="3024546" y="0"/>
                </a:lnTo>
                <a:lnTo>
                  <a:pt x="3024546" y="6049091"/>
                </a:lnTo>
                <a:lnTo>
                  <a:pt x="0" y="6049091"/>
                </a:lnTo>
                <a:lnTo>
                  <a:pt x="0" y="0"/>
                </a:lnTo>
                <a:close/>
              </a:path>
            </a:pathLst>
          </a:custGeom>
          <a:blipFill>
            <a:blip r:embed="rId2"/>
            <a:stretch>
              <a:fillRect/>
            </a:stretch>
          </a:blipFill>
        </p:spPr>
        <p:txBody>
          <a:bodyPr/>
          <a:lstStyle/>
          <a:p>
            <a:endParaRPr lang="en-US"/>
          </a:p>
        </p:txBody>
      </p:sp>
      <p:sp>
        <p:nvSpPr>
          <p:cNvPr id="3" name="Freeform 3"/>
          <p:cNvSpPr/>
          <p:nvPr/>
        </p:nvSpPr>
        <p:spPr>
          <a:xfrm>
            <a:off x="14020800" y="2667812"/>
            <a:ext cx="3208034" cy="6416069"/>
          </a:xfrm>
          <a:custGeom>
            <a:avLst/>
            <a:gdLst/>
            <a:ahLst/>
            <a:cxnLst/>
            <a:rect l="l" t="t" r="r" b="b"/>
            <a:pathLst>
              <a:path w="3208034" h="6416069">
                <a:moveTo>
                  <a:pt x="0" y="0"/>
                </a:moveTo>
                <a:lnTo>
                  <a:pt x="3208034" y="0"/>
                </a:lnTo>
                <a:lnTo>
                  <a:pt x="3208034" y="6416069"/>
                </a:lnTo>
                <a:lnTo>
                  <a:pt x="0" y="641606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16712" y="202149"/>
            <a:ext cx="7127087" cy="1019446"/>
          </a:xfrm>
          <a:prstGeom prst="rect">
            <a:avLst/>
          </a:prstGeom>
        </p:spPr>
        <p:txBody>
          <a:bodyPr wrap="square" lIns="0" tIns="0" rIns="0" bIns="0" rtlCol="0" anchor="t">
            <a:spAutoFit/>
          </a:bodyPr>
          <a:lstStyle/>
          <a:p>
            <a:pPr>
              <a:lnSpc>
                <a:spcPts val="8679"/>
              </a:lnSpc>
              <a:spcBef>
                <a:spcPct val="0"/>
              </a:spcBef>
            </a:pPr>
            <a:r>
              <a:rPr lang="en-US" sz="6199" spc="-508" dirty="0">
                <a:solidFill>
                  <a:srgbClr val="156669"/>
                </a:solidFill>
                <a:latin typeface="Public Sans Bold"/>
              </a:rPr>
              <a:t>Design of Application :</a:t>
            </a:r>
          </a:p>
        </p:txBody>
      </p:sp>
      <p:sp>
        <p:nvSpPr>
          <p:cNvPr id="5" name="TextBox 5"/>
          <p:cNvSpPr txBox="1"/>
          <p:nvPr/>
        </p:nvSpPr>
        <p:spPr>
          <a:xfrm>
            <a:off x="10874406" y="9182100"/>
            <a:ext cx="1317593"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Figure.7</a:t>
            </a:r>
          </a:p>
        </p:txBody>
      </p:sp>
      <p:sp>
        <p:nvSpPr>
          <p:cNvPr id="6" name="TextBox 6"/>
          <p:cNvSpPr txBox="1"/>
          <p:nvPr/>
        </p:nvSpPr>
        <p:spPr>
          <a:xfrm>
            <a:off x="14911286" y="9182100"/>
            <a:ext cx="1225867" cy="533399"/>
          </a:xfrm>
          <a:prstGeom prst="rect">
            <a:avLst/>
          </a:prstGeom>
        </p:spPr>
        <p:txBody>
          <a:bodyPr lIns="0" tIns="0" rIns="0" bIns="0" rtlCol="0" anchor="t">
            <a:spAutoFit/>
          </a:bodyPr>
          <a:lstStyle/>
          <a:p>
            <a:pPr algn="ctr">
              <a:lnSpc>
                <a:spcPts val="4200"/>
              </a:lnSpc>
              <a:spcBef>
                <a:spcPct val="0"/>
              </a:spcBef>
            </a:pPr>
            <a:r>
              <a:rPr lang="en-US" sz="3000" spc="-246">
                <a:solidFill>
                  <a:srgbClr val="156669"/>
                </a:solidFill>
                <a:latin typeface="Public Sans"/>
              </a:rPr>
              <a:t>Figure.8</a:t>
            </a:r>
          </a:p>
        </p:txBody>
      </p:sp>
      <p:sp>
        <p:nvSpPr>
          <p:cNvPr id="7" name="TextBox 7"/>
          <p:cNvSpPr txBox="1"/>
          <p:nvPr/>
        </p:nvSpPr>
        <p:spPr>
          <a:xfrm>
            <a:off x="866150" y="1473827"/>
            <a:ext cx="4172545" cy="738536"/>
          </a:xfrm>
          <a:prstGeom prst="rect">
            <a:avLst/>
          </a:prstGeom>
        </p:spPr>
        <p:txBody>
          <a:bodyPr lIns="0" tIns="0" rIns="0" bIns="0" rtlCol="0" anchor="t">
            <a:spAutoFit/>
          </a:bodyPr>
          <a:lstStyle/>
          <a:p>
            <a:pPr>
              <a:lnSpc>
                <a:spcPts val="6299"/>
              </a:lnSpc>
              <a:spcBef>
                <a:spcPct val="0"/>
              </a:spcBef>
            </a:pPr>
            <a:r>
              <a:rPr lang="en-US" sz="4500" spc="-369" dirty="0">
                <a:solidFill>
                  <a:srgbClr val="FFFFFF"/>
                </a:solidFill>
                <a:latin typeface="Public Sans Bold"/>
              </a:rPr>
              <a:t>Sign Up &amp; Sign In  :</a:t>
            </a:r>
          </a:p>
        </p:txBody>
      </p:sp>
      <p:sp>
        <p:nvSpPr>
          <p:cNvPr id="8" name="TextBox 8"/>
          <p:cNvSpPr txBox="1"/>
          <p:nvPr/>
        </p:nvSpPr>
        <p:spPr>
          <a:xfrm>
            <a:off x="1059166" y="3467100"/>
            <a:ext cx="8551530" cy="3970189"/>
          </a:xfrm>
          <a:prstGeom prst="rect">
            <a:avLst/>
          </a:prstGeom>
        </p:spPr>
        <p:txBody>
          <a:bodyPr wrap="square" lIns="0" tIns="0" rIns="0" bIns="0" rtlCol="0" anchor="t">
            <a:spAutoFit/>
          </a:bodyPr>
          <a:lstStyle/>
          <a:p>
            <a:pPr algn="just">
              <a:lnSpc>
                <a:spcPts val="6299"/>
              </a:lnSpc>
              <a:spcBef>
                <a:spcPct val="0"/>
              </a:spcBef>
            </a:pPr>
            <a:r>
              <a:rPr lang="en-US" sz="4499" spc="-368" dirty="0">
                <a:solidFill>
                  <a:srgbClr val="156669"/>
                </a:solidFill>
                <a:latin typeface="Public Sans"/>
              </a:rPr>
              <a:t>The user enters all the data on Sign Up page, then the user registers on the application, and the application takes him to a Sign In page where he enters his email and password. </a:t>
            </a:r>
          </a:p>
        </p:txBody>
      </p:sp>
      <p:sp>
        <p:nvSpPr>
          <p:cNvPr id="9" name="Slide Number Placeholder 8">
            <a:extLst>
              <a:ext uri="{FF2B5EF4-FFF2-40B4-BE49-F238E27FC236}">
                <a16:creationId xmlns:a16="http://schemas.microsoft.com/office/drawing/2014/main" id="{F8F415DD-7396-DD19-E830-E17944DBFAC4}"/>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0569734" y="3593662"/>
            <a:ext cx="2832319" cy="5664638"/>
          </a:xfrm>
          <a:custGeom>
            <a:avLst/>
            <a:gdLst/>
            <a:ahLst/>
            <a:cxnLst/>
            <a:rect l="l" t="t" r="r" b="b"/>
            <a:pathLst>
              <a:path w="2832319" h="5664638">
                <a:moveTo>
                  <a:pt x="0" y="0"/>
                </a:moveTo>
                <a:lnTo>
                  <a:pt x="2832319" y="0"/>
                </a:lnTo>
                <a:lnTo>
                  <a:pt x="2832319" y="5664638"/>
                </a:lnTo>
                <a:lnTo>
                  <a:pt x="0" y="5664638"/>
                </a:lnTo>
                <a:lnTo>
                  <a:pt x="0" y="0"/>
                </a:lnTo>
                <a:close/>
              </a:path>
            </a:pathLst>
          </a:custGeom>
          <a:blipFill>
            <a:blip r:embed="rId2"/>
            <a:stretch>
              <a:fillRect/>
            </a:stretch>
          </a:blipFill>
        </p:spPr>
        <p:txBody>
          <a:bodyPr/>
          <a:lstStyle/>
          <a:p>
            <a:endParaRPr lang="en-US"/>
          </a:p>
        </p:txBody>
      </p:sp>
      <p:sp>
        <p:nvSpPr>
          <p:cNvPr id="3" name="Freeform 3"/>
          <p:cNvSpPr/>
          <p:nvPr/>
        </p:nvSpPr>
        <p:spPr>
          <a:xfrm>
            <a:off x="14135945" y="2973795"/>
            <a:ext cx="3142253" cy="6284505"/>
          </a:xfrm>
          <a:custGeom>
            <a:avLst/>
            <a:gdLst/>
            <a:ahLst/>
            <a:cxnLst/>
            <a:rect l="l" t="t" r="r" b="b"/>
            <a:pathLst>
              <a:path w="3142253" h="6284505">
                <a:moveTo>
                  <a:pt x="0" y="0"/>
                </a:moveTo>
                <a:lnTo>
                  <a:pt x="3142253" y="0"/>
                </a:lnTo>
                <a:lnTo>
                  <a:pt x="3142253" y="6284505"/>
                </a:lnTo>
                <a:lnTo>
                  <a:pt x="0" y="628450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16712" y="202149"/>
            <a:ext cx="7203287" cy="1019446"/>
          </a:xfrm>
          <a:prstGeom prst="rect">
            <a:avLst/>
          </a:prstGeom>
        </p:spPr>
        <p:txBody>
          <a:bodyPr wrap="square" lIns="0" tIns="0" rIns="0" bIns="0" rtlCol="0" anchor="t">
            <a:spAutoFit/>
          </a:bodyPr>
          <a:lstStyle/>
          <a:p>
            <a:pPr>
              <a:lnSpc>
                <a:spcPts val="8679"/>
              </a:lnSpc>
              <a:spcBef>
                <a:spcPct val="0"/>
              </a:spcBef>
            </a:pPr>
            <a:r>
              <a:rPr lang="en-US" sz="6199" spc="-508" dirty="0">
                <a:solidFill>
                  <a:srgbClr val="156669"/>
                </a:solidFill>
                <a:latin typeface="Public Sans Bold"/>
              </a:rPr>
              <a:t>Design of Application :</a:t>
            </a:r>
          </a:p>
        </p:txBody>
      </p:sp>
      <p:sp>
        <p:nvSpPr>
          <p:cNvPr id="5" name="TextBox 5"/>
          <p:cNvSpPr txBox="1"/>
          <p:nvPr/>
        </p:nvSpPr>
        <p:spPr>
          <a:xfrm>
            <a:off x="15170016" y="9325042"/>
            <a:ext cx="1593984"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Figure.10</a:t>
            </a:r>
          </a:p>
        </p:txBody>
      </p:sp>
      <p:sp>
        <p:nvSpPr>
          <p:cNvPr id="6" name="TextBox 6"/>
          <p:cNvSpPr txBox="1"/>
          <p:nvPr/>
        </p:nvSpPr>
        <p:spPr>
          <a:xfrm>
            <a:off x="685800" y="1363422"/>
            <a:ext cx="5264892" cy="738536"/>
          </a:xfrm>
          <a:prstGeom prst="rect">
            <a:avLst/>
          </a:prstGeom>
        </p:spPr>
        <p:txBody>
          <a:bodyPr lIns="0" tIns="0" rIns="0" bIns="0" rtlCol="0" anchor="t">
            <a:spAutoFit/>
          </a:bodyPr>
          <a:lstStyle/>
          <a:p>
            <a:pPr>
              <a:lnSpc>
                <a:spcPts val="6299"/>
              </a:lnSpc>
              <a:spcBef>
                <a:spcPct val="0"/>
              </a:spcBef>
            </a:pPr>
            <a:r>
              <a:rPr lang="en-US" sz="4500" spc="-369" dirty="0">
                <a:solidFill>
                  <a:srgbClr val="FFFFFF"/>
                </a:solidFill>
                <a:latin typeface="Public Sans Bold"/>
              </a:rPr>
              <a:t>Home &amp; About Us:</a:t>
            </a:r>
          </a:p>
        </p:txBody>
      </p:sp>
      <p:sp>
        <p:nvSpPr>
          <p:cNvPr id="7" name="TextBox 7"/>
          <p:cNvSpPr txBox="1"/>
          <p:nvPr/>
        </p:nvSpPr>
        <p:spPr>
          <a:xfrm>
            <a:off x="11377306" y="9325042"/>
            <a:ext cx="1336238"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Figure.9</a:t>
            </a:r>
          </a:p>
        </p:txBody>
      </p:sp>
      <p:sp>
        <p:nvSpPr>
          <p:cNvPr id="8" name="TextBox 8"/>
          <p:cNvSpPr txBox="1"/>
          <p:nvPr/>
        </p:nvSpPr>
        <p:spPr>
          <a:xfrm>
            <a:off x="0" y="2982322"/>
            <a:ext cx="9287767" cy="3133725"/>
          </a:xfrm>
          <a:prstGeom prst="rect">
            <a:avLst/>
          </a:prstGeom>
        </p:spPr>
        <p:txBody>
          <a:bodyPr lIns="0" tIns="0" rIns="0" bIns="0" rtlCol="0" anchor="t">
            <a:spAutoFit/>
          </a:bodyPr>
          <a:lstStyle/>
          <a:p>
            <a:pPr marL="971547" lvl="1" indent="-485773" algn="just">
              <a:lnSpc>
                <a:spcPts val="6299"/>
              </a:lnSpc>
              <a:buFont typeface="Arial"/>
              <a:buChar char="•"/>
            </a:pPr>
            <a:r>
              <a:rPr lang="en-US" sz="4499" spc="-368" dirty="0">
                <a:solidFill>
                  <a:srgbClr val="156669"/>
                </a:solidFill>
                <a:latin typeface="Public Sans Bold"/>
              </a:rPr>
              <a:t>Home : </a:t>
            </a:r>
            <a:r>
              <a:rPr lang="en-US" sz="4499" spc="-368" dirty="0">
                <a:solidFill>
                  <a:srgbClr val="FFFFFF"/>
                </a:solidFill>
                <a:latin typeface="Public Sans"/>
              </a:rPr>
              <a:t>This page contains on service for patient and overview us and through it , You can navigate between pages.</a:t>
            </a:r>
          </a:p>
        </p:txBody>
      </p:sp>
      <p:sp>
        <p:nvSpPr>
          <p:cNvPr id="9" name="TextBox 9"/>
          <p:cNvSpPr txBox="1"/>
          <p:nvPr/>
        </p:nvSpPr>
        <p:spPr>
          <a:xfrm>
            <a:off x="44907" y="6557792"/>
            <a:ext cx="9242860" cy="2343150"/>
          </a:xfrm>
          <a:prstGeom prst="rect">
            <a:avLst/>
          </a:prstGeom>
        </p:spPr>
        <p:txBody>
          <a:bodyPr lIns="0" tIns="0" rIns="0" bIns="0" rtlCol="0" anchor="t">
            <a:spAutoFit/>
          </a:bodyPr>
          <a:lstStyle/>
          <a:p>
            <a:pPr marL="971547" lvl="1" indent="-485773" algn="just">
              <a:lnSpc>
                <a:spcPts val="6299"/>
              </a:lnSpc>
              <a:buFont typeface="Arial"/>
              <a:buChar char="•"/>
            </a:pPr>
            <a:r>
              <a:rPr lang="en-US" sz="4499" spc="-368">
                <a:solidFill>
                  <a:srgbClr val="156669"/>
                </a:solidFill>
                <a:latin typeface="Public Sans Bold"/>
              </a:rPr>
              <a:t>About Us :</a:t>
            </a:r>
            <a:r>
              <a:rPr lang="en-US" sz="4499" spc="-368">
                <a:solidFill>
                  <a:srgbClr val="156669"/>
                </a:solidFill>
                <a:latin typeface="Public Sans"/>
              </a:rPr>
              <a:t> </a:t>
            </a:r>
            <a:r>
              <a:rPr lang="en-US" sz="4499" spc="-368">
                <a:solidFill>
                  <a:srgbClr val="FFFFFF"/>
                </a:solidFill>
                <a:latin typeface="Public Sans"/>
              </a:rPr>
              <a:t>This page contains on information about us, And our services and excellence.</a:t>
            </a:r>
          </a:p>
        </p:txBody>
      </p:sp>
      <p:sp>
        <p:nvSpPr>
          <p:cNvPr id="10" name="Slide Number Placeholder 9">
            <a:extLst>
              <a:ext uri="{FF2B5EF4-FFF2-40B4-BE49-F238E27FC236}">
                <a16:creationId xmlns:a16="http://schemas.microsoft.com/office/drawing/2014/main" id="{4860E1B1-827C-7970-B122-A8DED0902744}"/>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0427328" y="2242670"/>
            <a:ext cx="7860672" cy="4770287"/>
          </a:xfrm>
          <a:custGeom>
            <a:avLst/>
            <a:gdLst/>
            <a:ahLst/>
            <a:cxnLst/>
            <a:rect l="l" t="t" r="r" b="b"/>
            <a:pathLst>
              <a:path w="7860672" h="4770287">
                <a:moveTo>
                  <a:pt x="0" y="0"/>
                </a:moveTo>
                <a:lnTo>
                  <a:pt x="7860672" y="0"/>
                </a:lnTo>
                <a:lnTo>
                  <a:pt x="7860672" y="4770287"/>
                </a:lnTo>
                <a:lnTo>
                  <a:pt x="0" y="4770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60487" y="702404"/>
            <a:ext cx="4712822" cy="1019446"/>
          </a:xfrm>
          <a:prstGeom prst="rect">
            <a:avLst/>
          </a:prstGeom>
        </p:spPr>
        <p:txBody>
          <a:bodyPr wrap="square" lIns="0" tIns="0" rIns="0" bIns="0" rtlCol="0" anchor="t">
            <a:spAutoFit/>
          </a:bodyPr>
          <a:lstStyle/>
          <a:p>
            <a:pPr>
              <a:lnSpc>
                <a:spcPts val="8680"/>
              </a:lnSpc>
              <a:spcBef>
                <a:spcPct val="0"/>
              </a:spcBef>
            </a:pPr>
            <a:r>
              <a:rPr lang="en-US" sz="6200" spc="-508" dirty="0">
                <a:solidFill>
                  <a:srgbClr val="156669"/>
                </a:solidFill>
                <a:latin typeface="Public Sans Bold"/>
              </a:rPr>
              <a:t>Prepared by:-</a:t>
            </a:r>
          </a:p>
        </p:txBody>
      </p:sp>
      <p:sp>
        <p:nvSpPr>
          <p:cNvPr id="4" name="TextBox 4"/>
          <p:cNvSpPr txBox="1"/>
          <p:nvPr/>
        </p:nvSpPr>
        <p:spPr>
          <a:xfrm>
            <a:off x="895515" y="2198938"/>
            <a:ext cx="4561193" cy="656462"/>
          </a:xfrm>
          <a:prstGeom prst="rect">
            <a:avLst/>
          </a:prstGeom>
        </p:spPr>
        <p:txBody>
          <a:bodyPr lIns="0" tIns="0" rIns="0" bIns="0" rtlCol="0" anchor="t">
            <a:spAutoFit/>
          </a:bodyPr>
          <a:lstStyle/>
          <a:p>
            <a:pPr>
              <a:lnSpc>
                <a:spcPts val="5599"/>
              </a:lnSpc>
              <a:spcBef>
                <a:spcPct val="0"/>
              </a:spcBef>
            </a:pPr>
            <a:r>
              <a:rPr lang="en-US" sz="3999" spc="-327" dirty="0">
                <a:solidFill>
                  <a:srgbClr val="156669"/>
                </a:solidFill>
                <a:latin typeface="Public Sans"/>
              </a:rPr>
              <a:t>Abanoub Eshak Azmy</a:t>
            </a:r>
          </a:p>
        </p:txBody>
      </p:sp>
      <p:sp>
        <p:nvSpPr>
          <p:cNvPr id="5" name="TextBox 5"/>
          <p:cNvSpPr txBox="1"/>
          <p:nvPr/>
        </p:nvSpPr>
        <p:spPr>
          <a:xfrm>
            <a:off x="895515" y="3011738"/>
            <a:ext cx="5274704" cy="656462"/>
          </a:xfrm>
          <a:prstGeom prst="rect">
            <a:avLst/>
          </a:prstGeom>
        </p:spPr>
        <p:txBody>
          <a:bodyPr lIns="0" tIns="0" rIns="0" bIns="0" rtlCol="0" anchor="t">
            <a:spAutoFit/>
          </a:bodyPr>
          <a:lstStyle/>
          <a:p>
            <a:pPr>
              <a:lnSpc>
                <a:spcPts val="5599"/>
              </a:lnSpc>
              <a:spcBef>
                <a:spcPct val="0"/>
              </a:spcBef>
            </a:pPr>
            <a:r>
              <a:rPr lang="en-US" sz="3999" spc="-327" dirty="0">
                <a:solidFill>
                  <a:srgbClr val="156669"/>
                </a:solidFill>
                <a:latin typeface="Public Sans"/>
              </a:rPr>
              <a:t>Marina Kamel  Abdeltwab</a:t>
            </a:r>
          </a:p>
        </p:txBody>
      </p:sp>
      <p:sp>
        <p:nvSpPr>
          <p:cNvPr id="6" name="TextBox 6"/>
          <p:cNvSpPr txBox="1"/>
          <p:nvPr/>
        </p:nvSpPr>
        <p:spPr>
          <a:xfrm>
            <a:off x="895515" y="3848100"/>
            <a:ext cx="5130099"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Manar Mohammed Awny</a:t>
            </a:r>
          </a:p>
        </p:txBody>
      </p:sp>
      <p:sp>
        <p:nvSpPr>
          <p:cNvPr id="7" name="TextBox 7"/>
          <p:cNvSpPr txBox="1"/>
          <p:nvPr/>
        </p:nvSpPr>
        <p:spPr>
          <a:xfrm>
            <a:off x="883801" y="4679950"/>
            <a:ext cx="4706092"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Abanoub Gaber  Zikry</a:t>
            </a:r>
          </a:p>
        </p:txBody>
      </p:sp>
      <p:sp>
        <p:nvSpPr>
          <p:cNvPr id="8" name="TextBox 8"/>
          <p:cNvSpPr txBox="1"/>
          <p:nvPr/>
        </p:nvSpPr>
        <p:spPr>
          <a:xfrm>
            <a:off x="877070" y="5492750"/>
            <a:ext cx="4712823" cy="688975"/>
          </a:xfrm>
          <a:prstGeom prst="rect">
            <a:avLst/>
          </a:prstGeom>
        </p:spPr>
        <p:txBody>
          <a:bodyPr lIns="0" tIns="0" rIns="0" bIns="0" rtlCol="0" anchor="t">
            <a:spAutoFit/>
          </a:bodyPr>
          <a:lstStyle/>
          <a:p>
            <a:pPr algn="ctr">
              <a:lnSpc>
                <a:spcPts val="5599"/>
              </a:lnSpc>
              <a:spcBef>
                <a:spcPct val="0"/>
              </a:spcBef>
            </a:pPr>
            <a:r>
              <a:rPr lang="en-US" sz="3999" spc="-327" dirty="0">
                <a:solidFill>
                  <a:srgbClr val="156669"/>
                </a:solidFill>
                <a:latin typeface="Public Sans"/>
              </a:rPr>
              <a:t>Beshoy Mokhlis Agaiby</a:t>
            </a:r>
          </a:p>
        </p:txBody>
      </p:sp>
      <p:sp>
        <p:nvSpPr>
          <p:cNvPr id="9" name="TextBox 9"/>
          <p:cNvSpPr txBox="1"/>
          <p:nvPr/>
        </p:nvSpPr>
        <p:spPr>
          <a:xfrm>
            <a:off x="895515" y="6323981"/>
            <a:ext cx="4694378"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Abanoub Emad Felix</a:t>
            </a:r>
          </a:p>
        </p:txBody>
      </p:sp>
      <p:sp>
        <p:nvSpPr>
          <p:cNvPr id="10" name="TextBox 10"/>
          <p:cNvSpPr txBox="1"/>
          <p:nvPr/>
        </p:nvSpPr>
        <p:spPr>
          <a:xfrm>
            <a:off x="877071" y="7136782"/>
            <a:ext cx="4536014"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Andrew Samer  lahzy</a:t>
            </a:r>
          </a:p>
        </p:txBody>
      </p:sp>
      <p:sp>
        <p:nvSpPr>
          <p:cNvPr id="11" name="TextBox 11"/>
          <p:cNvSpPr txBox="1"/>
          <p:nvPr/>
        </p:nvSpPr>
        <p:spPr>
          <a:xfrm>
            <a:off x="10008416" y="8021888"/>
            <a:ext cx="8279584" cy="1571625"/>
          </a:xfrm>
          <a:prstGeom prst="rect">
            <a:avLst/>
          </a:prstGeom>
        </p:spPr>
        <p:txBody>
          <a:bodyPr lIns="0" tIns="0" rIns="0" bIns="0" rtlCol="0" anchor="t">
            <a:spAutoFit/>
          </a:bodyPr>
          <a:lstStyle/>
          <a:p>
            <a:pPr algn="ctr">
              <a:lnSpc>
                <a:spcPts val="6299"/>
              </a:lnSpc>
              <a:spcBef>
                <a:spcPct val="0"/>
              </a:spcBef>
            </a:pPr>
            <a:r>
              <a:rPr lang="en-US" sz="4500" spc="-369">
                <a:solidFill>
                  <a:srgbClr val="156669"/>
                </a:solidFill>
                <a:latin typeface="Public Sans Bold"/>
              </a:rPr>
              <a:t>Teaching Assistant</a:t>
            </a:r>
          </a:p>
          <a:p>
            <a:pPr algn="ctr">
              <a:lnSpc>
                <a:spcPts val="6299"/>
              </a:lnSpc>
              <a:spcBef>
                <a:spcPct val="0"/>
              </a:spcBef>
            </a:pPr>
            <a:r>
              <a:rPr lang="en-US" sz="4500" spc="-369">
                <a:solidFill>
                  <a:srgbClr val="156669"/>
                </a:solidFill>
                <a:latin typeface="Public Sans"/>
              </a:rPr>
              <a:t>Eng. Salma Montaser Abdel Hafez</a:t>
            </a:r>
          </a:p>
        </p:txBody>
      </p:sp>
      <p:sp>
        <p:nvSpPr>
          <p:cNvPr id="12" name="TextBox 12"/>
          <p:cNvSpPr txBox="1"/>
          <p:nvPr/>
        </p:nvSpPr>
        <p:spPr>
          <a:xfrm>
            <a:off x="5589892" y="2198938"/>
            <a:ext cx="2434209"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(20-01036)</a:t>
            </a:r>
          </a:p>
        </p:txBody>
      </p:sp>
      <p:sp>
        <p:nvSpPr>
          <p:cNvPr id="13" name="TextBox 13"/>
          <p:cNvSpPr txBox="1"/>
          <p:nvPr/>
        </p:nvSpPr>
        <p:spPr>
          <a:xfrm>
            <a:off x="6350636" y="2959100"/>
            <a:ext cx="2498772"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(20-00931)</a:t>
            </a:r>
          </a:p>
        </p:txBody>
      </p:sp>
      <p:sp>
        <p:nvSpPr>
          <p:cNvPr id="14" name="TextBox 14"/>
          <p:cNvSpPr txBox="1"/>
          <p:nvPr/>
        </p:nvSpPr>
        <p:spPr>
          <a:xfrm>
            <a:off x="6350636" y="3829050"/>
            <a:ext cx="2480447"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(20-01117)</a:t>
            </a:r>
          </a:p>
        </p:txBody>
      </p:sp>
      <p:sp>
        <p:nvSpPr>
          <p:cNvPr id="15" name="TextBox 15"/>
          <p:cNvSpPr txBox="1"/>
          <p:nvPr/>
        </p:nvSpPr>
        <p:spPr>
          <a:xfrm>
            <a:off x="5589893" y="4679950"/>
            <a:ext cx="2498772"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(20-00517)</a:t>
            </a:r>
          </a:p>
        </p:txBody>
      </p:sp>
      <p:sp>
        <p:nvSpPr>
          <p:cNvPr id="16" name="TextBox 16"/>
          <p:cNvSpPr txBox="1"/>
          <p:nvPr/>
        </p:nvSpPr>
        <p:spPr>
          <a:xfrm>
            <a:off x="5851092" y="5492750"/>
            <a:ext cx="2544270"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(20-01086)</a:t>
            </a:r>
          </a:p>
        </p:txBody>
      </p:sp>
      <p:sp>
        <p:nvSpPr>
          <p:cNvPr id="17" name="TextBox 17"/>
          <p:cNvSpPr txBox="1"/>
          <p:nvPr/>
        </p:nvSpPr>
        <p:spPr>
          <a:xfrm>
            <a:off x="5456706" y="6305550"/>
            <a:ext cx="2772893"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(20-01523)</a:t>
            </a:r>
          </a:p>
        </p:txBody>
      </p:sp>
      <p:sp>
        <p:nvSpPr>
          <p:cNvPr id="18" name="TextBox 18"/>
          <p:cNvSpPr txBox="1"/>
          <p:nvPr/>
        </p:nvSpPr>
        <p:spPr>
          <a:xfrm>
            <a:off x="5413084" y="7194550"/>
            <a:ext cx="2982277" cy="656462"/>
          </a:xfrm>
          <a:prstGeom prst="rect">
            <a:avLst/>
          </a:prstGeom>
        </p:spPr>
        <p:txBody>
          <a:bodyPr wrap="square" lIns="0" tIns="0" rIns="0" bIns="0" rtlCol="0" anchor="t">
            <a:spAutoFit/>
          </a:bodyPr>
          <a:lstStyle/>
          <a:p>
            <a:pPr>
              <a:lnSpc>
                <a:spcPts val="5599"/>
              </a:lnSpc>
              <a:spcBef>
                <a:spcPct val="0"/>
              </a:spcBef>
            </a:pPr>
            <a:r>
              <a:rPr lang="en-US" sz="3999" spc="-327" dirty="0">
                <a:solidFill>
                  <a:srgbClr val="156669"/>
                </a:solidFill>
                <a:latin typeface="Public Sans"/>
              </a:rPr>
              <a:t>(</a:t>
            </a:r>
            <a:r>
              <a:rPr lang="en-US" sz="3999" spc="-327">
                <a:solidFill>
                  <a:srgbClr val="156669"/>
                </a:solidFill>
                <a:latin typeface="Public Sans"/>
              </a:rPr>
              <a:t>20- 00437)</a:t>
            </a:r>
            <a:endParaRPr lang="en-US" sz="3999" spc="-327" dirty="0">
              <a:solidFill>
                <a:srgbClr val="156669"/>
              </a:solidFill>
              <a:latin typeface="Public Sans"/>
            </a:endParaRPr>
          </a:p>
        </p:txBody>
      </p:sp>
      <p:sp>
        <p:nvSpPr>
          <p:cNvPr id="19" name="Slide Number Placeholder 18">
            <a:extLst>
              <a:ext uri="{FF2B5EF4-FFF2-40B4-BE49-F238E27FC236}">
                <a16:creationId xmlns:a16="http://schemas.microsoft.com/office/drawing/2014/main" id="{83290C17-B586-33D8-80B3-67ECF2A0A49E}"/>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3411200" y="2180614"/>
            <a:ext cx="3500743" cy="7001486"/>
          </a:xfrm>
          <a:custGeom>
            <a:avLst/>
            <a:gdLst/>
            <a:ahLst/>
            <a:cxnLst/>
            <a:rect l="l" t="t" r="r" b="b"/>
            <a:pathLst>
              <a:path w="3500743" h="7001486">
                <a:moveTo>
                  <a:pt x="0" y="0"/>
                </a:moveTo>
                <a:lnTo>
                  <a:pt x="3500743" y="0"/>
                </a:lnTo>
                <a:lnTo>
                  <a:pt x="3500743" y="7001486"/>
                </a:lnTo>
                <a:lnTo>
                  <a:pt x="0" y="700148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16712" y="202149"/>
            <a:ext cx="7355687" cy="1019446"/>
          </a:xfrm>
          <a:prstGeom prst="rect">
            <a:avLst/>
          </a:prstGeom>
        </p:spPr>
        <p:txBody>
          <a:bodyPr wrap="square" lIns="0" tIns="0" rIns="0" bIns="0" rtlCol="0" anchor="t">
            <a:spAutoFit/>
          </a:bodyPr>
          <a:lstStyle/>
          <a:p>
            <a:pPr>
              <a:lnSpc>
                <a:spcPts val="8679"/>
              </a:lnSpc>
              <a:spcBef>
                <a:spcPct val="0"/>
              </a:spcBef>
            </a:pPr>
            <a:r>
              <a:rPr lang="en-US" sz="6199" spc="-508" dirty="0">
                <a:solidFill>
                  <a:srgbClr val="156669"/>
                </a:solidFill>
                <a:latin typeface="Public Sans Bold"/>
              </a:rPr>
              <a:t>Design of Application :</a:t>
            </a:r>
          </a:p>
        </p:txBody>
      </p:sp>
      <p:sp>
        <p:nvSpPr>
          <p:cNvPr id="4" name="TextBox 4"/>
          <p:cNvSpPr txBox="1"/>
          <p:nvPr/>
        </p:nvSpPr>
        <p:spPr>
          <a:xfrm>
            <a:off x="14791248" y="9182100"/>
            <a:ext cx="1363151"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Figure.11</a:t>
            </a:r>
          </a:p>
        </p:txBody>
      </p:sp>
      <p:sp>
        <p:nvSpPr>
          <p:cNvPr id="5" name="TextBox 5"/>
          <p:cNvSpPr txBox="1"/>
          <p:nvPr/>
        </p:nvSpPr>
        <p:spPr>
          <a:xfrm>
            <a:off x="720069" y="1323315"/>
            <a:ext cx="5264892" cy="738536"/>
          </a:xfrm>
          <a:prstGeom prst="rect">
            <a:avLst/>
          </a:prstGeom>
        </p:spPr>
        <p:txBody>
          <a:bodyPr lIns="0" tIns="0" rIns="0" bIns="0" rtlCol="0" anchor="t">
            <a:spAutoFit/>
          </a:bodyPr>
          <a:lstStyle/>
          <a:p>
            <a:pPr>
              <a:lnSpc>
                <a:spcPts val="6299"/>
              </a:lnSpc>
              <a:spcBef>
                <a:spcPct val="0"/>
              </a:spcBef>
            </a:pPr>
            <a:r>
              <a:rPr lang="en-US" sz="4500" spc="-369" dirty="0">
                <a:solidFill>
                  <a:srgbClr val="FFFFFF"/>
                </a:solidFill>
                <a:latin typeface="Public Sans Bold"/>
              </a:rPr>
              <a:t>Ask me Chatbot :</a:t>
            </a:r>
          </a:p>
        </p:txBody>
      </p:sp>
      <p:sp>
        <p:nvSpPr>
          <p:cNvPr id="6" name="TextBox 6"/>
          <p:cNvSpPr txBox="1"/>
          <p:nvPr/>
        </p:nvSpPr>
        <p:spPr>
          <a:xfrm>
            <a:off x="990600" y="2788170"/>
            <a:ext cx="10479887" cy="6393930"/>
          </a:xfrm>
          <a:prstGeom prst="rect">
            <a:avLst/>
          </a:prstGeom>
        </p:spPr>
        <p:txBody>
          <a:bodyPr wrap="square" lIns="0" tIns="0" rIns="0" bIns="0" rtlCol="0" anchor="t">
            <a:spAutoFit/>
          </a:bodyPr>
          <a:lstStyle/>
          <a:p>
            <a:pPr algn="just">
              <a:lnSpc>
                <a:spcPts val="6299"/>
              </a:lnSpc>
              <a:spcBef>
                <a:spcPct val="0"/>
              </a:spcBef>
            </a:pPr>
            <a:r>
              <a:rPr lang="en-US" sz="4499" spc="-368" dirty="0">
                <a:solidFill>
                  <a:srgbClr val="156669"/>
                </a:solidFill>
                <a:latin typeface="Public Sans"/>
              </a:rPr>
              <a:t>This page is a chatbot through which the patient can express the symptoms he feels. He enters the symptoms he feels at the bottom of the screen, then presses enter, then the chat responds to him with the disease he is afflicted with and a description of the disease, age, and gender, which is a rudimentary diagnosis for the patient.</a:t>
            </a:r>
          </a:p>
        </p:txBody>
      </p:sp>
      <p:sp>
        <p:nvSpPr>
          <p:cNvPr id="7" name="Slide Number Placeholder 6">
            <a:extLst>
              <a:ext uri="{FF2B5EF4-FFF2-40B4-BE49-F238E27FC236}">
                <a16:creationId xmlns:a16="http://schemas.microsoft.com/office/drawing/2014/main" id="{8F03BFCF-44B9-72EF-016A-C0C4C86D3FFD}"/>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3757368" y="2254436"/>
            <a:ext cx="3501932" cy="7003864"/>
          </a:xfrm>
          <a:custGeom>
            <a:avLst/>
            <a:gdLst/>
            <a:ahLst/>
            <a:cxnLst/>
            <a:rect l="l" t="t" r="r" b="b"/>
            <a:pathLst>
              <a:path w="3501932" h="7003864">
                <a:moveTo>
                  <a:pt x="0" y="0"/>
                </a:moveTo>
                <a:lnTo>
                  <a:pt x="3501932" y="0"/>
                </a:lnTo>
                <a:lnTo>
                  <a:pt x="3501932" y="7003864"/>
                </a:lnTo>
                <a:lnTo>
                  <a:pt x="0" y="700386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16712" y="202149"/>
            <a:ext cx="7279487" cy="1019446"/>
          </a:xfrm>
          <a:prstGeom prst="rect">
            <a:avLst/>
          </a:prstGeom>
        </p:spPr>
        <p:txBody>
          <a:bodyPr wrap="square" lIns="0" tIns="0" rIns="0" bIns="0" rtlCol="0" anchor="t">
            <a:spAutoFit/>
          </a:bodyPr>
          <a:lstStyle/>
          <a:p>
            <a:pPr>
              <a:lnSpc>
                <a:spcPts val="8679"/>
              </a:lnSpc>
              <a:spcBef>
                <a:spcPct val="0"/>
              </a:spcBef>
            </a:pPr>
            <a:r>
              <a:rPr lang="en-US" sz="6199" spc="-508" dirty="0">
                <a:solidFill>
                  <a:srgbClr val="156669"/>
                </a:solidFill>
                <a:latin typeface="Public Sans Bold"/>
              </a:rPr>
              <a:t>Design of Application :</a:t>
            </a:r>
          </a:p>
        </p:txBody>
      </p:sp>
      <p:sp>
        <p:nvSpPr>
          <p:cNvPr id="4" name="TextBox 4"/>
          <p:cNvSpPr txBox="1"/>
          <p:nvPr/>
        </p:nvSpPr>
        <p:spPr>
          <a:xfrm>
            <a:off x="14843250" y="9335007"/>
            <a:ext cx="1615949"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Figure.12</a:t>
            </a:r>
          </a:p>
        </p:txBody>
      </p:sp>
      <p:sp>
        <p:nvSpPr>
          <p:cNvPr id="5" name="TextBox 5"/>
          <p:cNvSpPr txBox="1"/>
          <p:nvPr/>
        </p:nvSpPr>
        <p:spPr>
          <a:xfrm>
            <a:off x="838200" y="1515900"/>
            <a:ext cx="3058861" cy="738536"/>
          </a:xfrm>
          <a:prstGeom prst="rect">
            <a:avLst/>
          </a:prstGeom>
        </p:spPr>
        <p:txBody>
          <a:bodyPr lIns="0" tIns="0" rIns="0" bIns="0" rtlCol="0" anchor="t">
            <a:spAutoFit/>
          </a:bodyPr>
          <a:lstStyle/>
          <a:p>
            <a:pPr>
              <a:lnSpc>
                <a:spcPts val="6299"/>
              </a:lnSpc>
              <a:spcBef>
                <a:spcPct val="0"/>
              </a:spcBef>
            </a:pPr>
            <a:r>
              <a:rPr lang="en-US" sz="4500" spc="-369" dirty="0">
                <a:solidFill>
                  <a:srgbClr val="FFFFFF"/>
                </a:solidFill>
                <a:latin typeface="Public Sans Bold"/>
              </a:rPr>
              <a:t>Profile :</a:t>
            </a:r>
          </a:p>
        </p:txBody>
      </p:sp>
      <p:sp>
        <p:nvSpPr>
          <p:cNvPr id="6" name="TextBox 6"/>
          <p:cNvSpPr txBox="1"/>
          <p:nvPr/>
        </p:nvSpPr>
        <p:spPr>
          <a:xfrm>
            <a:off x="1371600" y="3086100"/>
            <a:ext cx="8948591" cy="3133725"/>
          </a:xfrm>
          <a:prstGeom prst="rect">
            <a:avLst/>
          </a:prstGeom>
        </p:spPr>
        <p:txBody>
          <a:bodyPr wrap="square" lIns="0" tIns="0" rIns="0" bIns="0" rtlCol="0" anchor="t">
            <a:spAutoFit/>
          </a:bodyPr>
          <a:lstStyle/>
          <a:p>
            <a:pPr algn="just">
              <a:lnSpc>
                <a:spcPts val="6299"/>
              </a:lnSpc>
              <a:spcBef>
                <a:spcPct val="0"/>
              </a:spcBef>
            </a:pPr>
            <a:r>
              <a:rPr lang="en-US" sz="4499" spc="-368" dirty="0">
                <a:solidFill>
                  <a:srgbClr val="156669"/>
                </a:solidFill>
                <a:latin typeface="Public Sans"/>
              </a:rPr>
              <a:t>This page stores the information of the user who registered on the login page, which contains the email, full name, gender, and age.</a:t>
            </a:r>
          </a:p>
        </p:txBody>
      </p:sp>
      <p:sp>
        <p:nvSpPr>
          <p:cNvPr id="7" name="Slide Number Placeholder 6">
            <a:extLst>
              <a:ext uri="{FF2B5EF4-FFF2-40B4-BE49-F238E27FC236}">
                <a16:creationId xmlns:a16="http://schemas.microsoft.com/office/drawing/2014/main" id="{5E5EB47B-889E-E4FF-3108-6F7A18FB4C52}"/>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2039911" y="1529586"/>
            <a:ext cx="2895600" cy="1104073"/>
          </a:xfrm>
          <a:custGeom>
            <a:avLst/>
            <a:gdLst/>
            <a:ahLst/>
            <a:cxnLst/>
            <a:rect l="l" t="t" r="r" b="b"/>
            <a:pathLst>
              <a:path w="3688755" h="1336469">
                <a:moveTo>
                  <a:pt x="0" y="0"/>
                </a:moveTo>
                <a:lnTo>
                  <a:pt x="3688755" y="0"/>
                </a:lnTo>
                <a:lnTo>
                  <a:pt x="3688755" y="1336468"/>
                </a:lnTo>
                <a:lnTo>
                  <a:pt x="0" y="1336468"/>
                </a:lnTo>
                <a:lnTo>
                  <a:pt x="0" y="0"/>
                </a:lnTo>
                <a:close/>
              </a:path>
            </a:pathLst>
          </a:custGeom>
          <a:blipFill>
            <a:blip r:embed="rId2"/>
            <a:stretch>
              <a:fillRect t="-1258" b="-1258"/>
            </a:stretch>
          </a:blipFill>
        </p:spPr>
        <p:txBody>
          <a:bodyPr/>
          <a:lstStyle/>
          <a:p>
            <a:endParaRPr lang="en-US" dirty="0"/>
          </a:p>
        </p:txBody>
      </p:sp>
      <p:sp>
        <p:nvSpPr>
          <p:cNvPr id="3" name="Freeform 3"/>
          <p:cNvSpPr/>
          <p:nvPr/>
        </p:nvSpPr>
        <p:spPr>
          <a:xfrm>
            <a:off x="2057400" y="2583640"/>
            <a:ext cx="13335000" cy="7201866"/>
          </a:xfrm>
          <a:custGeom>
            <a:avLst/>
            <a:gdLst/>
            <a:ahLst/>
            <a:cxnLst/>
            <a:rect l="l" t="t" r="r" b="b"/>
            <a:pathLst>
              <a:path w="18288000" h="7296524">
                <a:moveTo>
                  <a:pt x="0" y="0"/>
                </a:moveTo>
                <a:lnTo>
                  <a:pt x="18288000" y="0"/>
                </a:lnTo>
                <a:lnTo>
                  <a:pt x="18288000" y="7296524"/>
                </a:lnTo>
                <a:lnTo>
                  <a:pt x="0" y="7296524"/>
                </a:lnTo>
                <a:lnTo>
                  <a:pt x="0" y="0"/>
                </a:lnTo>
                <a:close/>
              </a:path>
            </a:pathLst>
          </a:custGeom>
          <a:blipFill>
            <a:blip r:embed="rId3"/>
            <a:stretch>
              <a:fillRect t="-450" b="-450"/>
            </a:stretch>
          </a:blipFill>
        </p:spPr>
        <p:txBody>
          <a:bodyPr/>
          <a:lstStyle/>
          <a:p>
            <a:endParaRPr lang="en-US"/>
          </a:p>
        </p:txBody>
      </p:sp>
      <p:sp>
        <p:nvSpPr>
          <p:cNvPr id="4" name="TextBox 4"/>
          <p:cNvSpPr txBox="1"/>
          <p:nvPr/>
        </p:nvSpPr>
        <p:spPr>
          <a:xfrm>
            <a:off x="275168" y="339725"/>
            <a:ext cx="6506632" cy="656462"/>
          </a:xfrm>
          <a:prstGeom prst="rect">
            <a:avLst/>
          </a:prstGeom>
        </p:spPr>
        <p:txBody>
          <a:bodyPr wrap="square" lIns="0" tIns="0" rIns="0" bIns="0" rtlCol="0" anchor="t">
            <a:spAutoFit/>
          </a:bodyPr>
          <a:lstStyle/>
          <a:p>
            <a:pPr algn="ctr">
              <a:lnSpc>
                <a:spcPts val="5599"/>
              </a:lnSpc>
              <a:spcBef>
                <a:spcPct val="0"/>
              </a:spcBef>
            </a:pPr>
            <a:r>
              <a:rPr lang="en-US" sz="3999" spc="-327" dirty="0">
                <a:solidFill>
                  <a:srgbClr val="156669"/>
                </a:solidFill>
                <a:latin typeface="Public Sans Bold"/>
              </a:rPr>
              <a:t>Language We Used Back-End</a:t>
            </a:r>
          </a:p>
        </p:txBody>
      </p:sp>
      <p:sp>
        <p:nvSpPr>
          <p:cNvPr id="5" name="TextBox 5"/>
          <p:cNvSpPr txBox="1"/>
          <p:nvPr/>
        </p:nvSpPr>
        <p:spPr>
          <a:xfrm>
            <a:off x="13868400" y="9686671"/>
            <a:ext cx="1343025" cy="492379"/>
          </a:xfrm>
          <a:prstGeom prst="rect">
            <a:avLst/>
          </a:prstGeom>
        </p:spPr>
        <p:txBody>
          <a:bodyPr lIns="0" tIns="0" rIns="0" bIns="0" rtlCol="0" anchor="t">
            <a:spAutoFit/>
          </a:bodyPr>
          <a:lstStyle/>
          <a:p>
            <a:pPr algn="ctr">
              <a:lnSpc>
                <a:spcPts val="4200"/>
              </a:lnSpc>
            </a:pPr>
            <a:r>
              <a:rPr lang="en-US" sz="3000" spc="-246" dirty="0">
                <a:solidFill>
                  <a:srgbClr val="156669"/>
                </a:solidFill>
                <a:latin typeface="Public Sans"/>
              </a:rPr>
              <a:t>Figure.13</a:t>
            </a:r>
          </a:p>
        </p:txBody>
      </p:sp>
      <p:sp>
        <p:nvSpPr>
          <p:cNvPr id="6" name="Slide Number Placeholder 5">
            <a:extLst>
              <a:ext uri="{FF2B5EF4-FFF2-40B4-BE49-F238E27FC236}">
                <a16:creationId xmlns:a16="http://schemas.microsoft.com/office/drawing/2014/main" id="{0CA7427A-556C-06A5-8A60-A43A0EC9DC5E}"/>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834"/>
            <a:ext cx="6502016" cy="10287000"/>
            <a:chOff x="0" y="0"/>
            <a:chExt cx="2042676" cy="2926576"/>
          </a:xfrm>
        </p:grpSpPr>
        <p:sp>
          <p:nvSpPr>
            <p:cNvPr id="3" name="Freeform 3"/>
            <p:cNvSpPr/>
            <p:nvPr/>
          </p:nvSpPr>
          <p:spPr>
            <a:xfrm>
              <a:off x="0" y="0"/>
              <a:ext cx="2042676" cy="2926576"/>
            </a:xfrm>
            <a:custGeom>
              <a:avLst/>
              <a:gdLst/>
              <a:ahLst/>
              <a:cxnLst/>
              <a:rect l="l" t="t" r="r" b="b"/>
              <a:pathLst>
                <a:path w="2042676" h="2926576">
                  <a:moveTo>
                    <a:pt x="99821" y="0"/>
                  </a:moveTo>
                  <a:lnTo>
                    <a:pt x="1942854" y="0"/>
                  </a:lnTo>
                  <a:cubicBezTo>
                    <a:pt x="1997984" y="0"/>
                    <a:pt x="2042676" y="44691"/>
                    <a:pt x="2042676" y="99821"/>
                  </a:cubicBezTo>
                  <a:lnTo>
                    <a:pt x="2042676" y="2826755"/>
                  </a:lnTo>
                  <a:cubicBezTo>
                    <a:pt x="2042676" y="2853229"/>
                    <a:pt x="2032159" y="2878619"/>
                    <a:pt x="2013439" y="2897339"/>
                  </a:cubicBezTo>
                  <a:cubicBezTo>
                    <a:pt x="1994718" y="2916059"/>
                    <a:pt x="1969328" y="2926576"/>
                    <a:pt x="1942854" y="2926576"/>
                  </a:cubicBezTo>
                  <a:lnTo>
                    <a:pt x="99821" y="2926576"/>
                  </a:lnTo>
                  <a:cubicBezTo>
                    <a:pt x="44691" y="2926576"/>
                    <a:pt x="0" y="2881885"/>
                    <a:pt x="0" y="2826755"/>
                  </a:cubicBezTo>
                  <a:lnTo>
                    <a:pt x="0" y="99821"/>
                  </a:lnTo>
                  <a:cubicBezTo>
                    <a:pt x="0" y="44691"/>
                    <a:pt x="44691" y="0"/>
                    <a:pt x="99821" y="0"/>
                  </a:cubicBezTo>
                  <a:close/>
                </a:path>
              </a:pathLst>
            </a:custGeom>
            <a:solidFill>
              <a:srgbClr val="B8D2E4"/>
            </a:solidFill>
          </p:spPr>
          <p:txBody>
            <a:bodyPr/>
            <a:lstStyle/>
            <a:p>
              <a:endParaRPr lang="en-US"/>
            </a:p>
          </p:txBody>
        </p:sp>
        <p:sp>
          <p:nvSpPr>
            <p:cNvPr id="4" name="TextBox 4"/>
            <p:cNvSpPr txBox="1"/>
            <p:nvPr/>
          </p:nvSpPr>
          <p:spPr>
            <a:xfrm>
              <a:off x="0" y="-38100"/>
              <a:ext cx="2042676" cy="296467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57200" y="8391524"/>
            <a:ext cx="15316200" cy="1895476"/>
            <a:chOff x="0" y="-38100"/>
            <a:chExt cx="4193337" cy="850900"/>
          </a:xfrm>
        </p:grpSpPr>
        <p:sp>
          <p:nvSpPr>
            <p:cNvPr id="9" name="Freeform 9"/>
            <p:cNvSpPr/>
            <p:nvPr/>
          </p:nvSpPr>
          <p:spPr>
            <a:xfrm>
              <a:off x="131295" y="0"/>
              <a:ext cx="4062042" cy="812800"/>
            </a:xfrm>
            <a:custGeom>
              <a:avLst/>
              <a:gdLst/>
              <a:ahLst/>
              <a:cxnLst/>
              <a:rect l="l" t="t" r="r" b="b"/>
              <a:pathLst>
                <a:path w="4193337" h="812800">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7FAAC8"/>
            </a:solidFill>
          </p:spPr>
          <p:txBody>
            <a:bodyPr/>
            <a:lstStyle/>
            <a:p>
              <a:endParaRPr lang="en-US"/>
            </a:p>
          </p:txBody>
        </p:sp>
        <p:sp>
          <p:nvSpPr>
            <p:cNvPr id="10" name="TextBox 10"/>
            <p:cNvSpPr txBox="1"/>
            <p:nvPr/>
          </p:nvSpPr>
          <p:spPr>
            <a:xfrm>
              <a:off x="0" y="-38100"/>
              <a:ext cx="4193337"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8756" y="8391524"/>
            <a:ext cx="9811044" cy="1895475"/>
            <a:chOff x="0" y="0"/>
            <a:chExt cx="3824051" cy="812800"/>
          </a:xfrm>
        </p:grpSpPr>
        <p:sp>
          <p:nvSpPr>
            <p:cNvPr id="12" name="Freeform 12"/>
            <p:cNvSpPr/>
            <p:nvPr/>
          </p:nvSpPr>
          <p:spPr>
            <a:xfrm>
              <a:off x="0" y="0"/>
              <a:ext cx="3824051" cy="812800"/>
            </a:xfrm>
            <a:custGeom>
              <a:avLst/>
              <a:gdLst/>
              <a:ahLst/>
              <a:cxnLst/>
              <a:rect l="l" t="t" r="r" b="b"/>
              <a:pathLst>
                <a:path w="3824051" h="812800">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B8D2E4"/>
            </a:solidFill>
          </p:spPr>
          <p:txBody>
            <a:bodyPr/>
            <a:lstStyle/>
            <a:p>
              <a:endParaRPr lang="en-US"/>
            </a:p>
          </p:txBody>
        </p:sp>
        <p:sp>
          <p:nvSpPr>
            <p:cNvPr id="13" name="TextBox 13"/>
            <p:cNvSpPr txBox="1"/>
            <p:nvPr/>
          </p:nvSpPr>
          <p:spPr>
            <a:xfrm>
              <a:off x="0" y="-38100"/>
              <a:ext cx="3824051"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video_2024-06-11_15-39-35">
            <a:hlinkClick r:id="" action="ppaction://media"/>
            <a:extLst>
              <a:ext uri="{FF2B5EF4-FFF2-40B4-BE49-F238E27FC236}">
                <a16:creationId xmlns:a16="http://schemas.microsoft.com/office/drawing/2014/main" id="{B98E0D0C-4A95-70C2-6AE3-FAADD89BCA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7078" y="800100"/>
            <a:ext cx="4267200" cy="9290460"/>
          </a:xfrm>
          <a:prstGeom prst="rect">
            <a:avLst/>
          </a:prstGeom>
        </p:spPr>
      </p:pic>
      <p:sp>
        <p:nvSpPr>
          <p:cNvPr id="21" name="TextBox 20">
            <a:extLst>
              <a:ext uri="{FF2B5EF4-FFF2-40B4-BE49-F238E27FC236}">
                <a16:creationId xmlns:a16="http://schemas.microsoft.com/office/drawing/2014/main" id="{39EBAFF0-7F7E-9903-3349-C9BBA1BB8097}"/>
              </a:ext>
            </a:extLst>
          </p:cNvPr>
          <p:cNvSpPr txBox="1"/>
          <p:nvPr/>
        </p:nvSpPr>
        <p:spPr>
          <a:xfrm>
            <a:off x="7696200" y="3372245"/>
            <a:ext cx="9368852" cy="1721753"/>
          </a:xfrm>
          <a:prstGeom prst="rect">
            <a:avLst/>
          </a:prstGeom>
          <a:noFill/>
        </p:spPr>
        <p:txBody>
          <a:bodyPr wrap="square">
            <a:spAutoFit/>
          </a:bodyPr>
          <a:lstStyle/>
          <a:p>
            <a:pPr algn="ctr">
              <a:lnSpc>
                <a:spcPts val="13999"/>
              </a:lnSpc>
              <a:spcBef>
                <a:spcPct val="0"/>
              </a:spcBef>
            </a:pPr>
            <a:r>
              <a:rPr lang="en-US" sz="10000" spc="-819" dirty="0">
                <a:solidFill>
                  <a:srgbClr val="156669"/>
                </a:solidFill>
                <a:latin typeface="Public Sans Bold"/>
              </a:rPr>
              <a:t>Demo</a:t>
            </a:r>
          </a:p>
        </p:txBody>
      </p:sp>
      <p:sp>
        <p:nvSpPr>
          <p:cNvPr id="6" name="Slide Number Placeholder 5">
            <a:extLst>
              <a:ext uri="{FF2B5EF4-FFF2-40B4-BE49-F238E27FC236}">
                <a16:creationId xmlns:a16="http://schemas.microsoft.com/office/drawing/2014/main" id="{88019FB3-DB0F-92D9-644C-BDE28F69E45D}"/>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0" y="114300"/>
            <a:ext cx="12372085" cy="10172700"/>
            <a:chOff x="0" y="0"/>
            <a:chExt cx="3588702" cy="2926576"/>
          </a:xfrm>
        </p:grpSpPr>
        <p:sp>
          <p:nvSpPr>
            <p:cNvPr id="3" name="Freeform 3"/>
            <p:cNvSpPr/>
            <p:nvPr/>
          </p:nvSpPr>
          <p:spPr>
            <a:xfrm>
              <a:off x="0" y="0"/>
              <a:ext cx="3588702" cy="2926576"/>
            </a:xfrm>
            <a:custGeom>
              <a:avLst/>
              <a:gdLst/>
              <a:ahLst/>
              <a:cxnLst/>
              <a:rect l="l" t="t" r="r" b="b"/>
              <a:pathLst>
                <a:path w="3588702" h="2926576">
                  <a:moveTo>
                    <a:pt x="56818" y="0"/>
                  </a:moveTo>
                  <a:lnTo>
                    <a:pt x="3531884" y="0"/>
                  </a:lnTo>
                  <a:cubicBezTo>
                    <a:pt x="3563264" y="0"/>
                    <a:pt x="3588702" y="25438"/>
                    <a:pt x="3588702" y="56818"/>
                  </a:cubicBezTo>
                  <a:lnTo>
                    <a:pt x="3588702" y="2869758"/>
                  </a:lnTo>
                  <a:cubicBezTo>
                    <a:pt x="3588702" y="2884827"/>
                    <a:pt x="3582716" y="2899279"/>
                    <a:pt x="3572060" y="2909934"/>
                  </a:cubicBezTo>
                  <a:cubicBezTo>
                    <a:pt x="3561405" y="2920590"/>
                    <a:pt x="3546953" y="2926576"/>
                    <a:pt x="3531884" y="2926576"/>
                  </a:cubicBezTo>
                  <a:lnTo>
                    <a:pt x="56818" y="2926576"/>
                  </a:lnTo>
                  <a:cubicBezTo>
                    <a:pt x="25438" y="2926576"/>
                    <a:pt x="0" y="2901138"/>
                    <a:pt x="0" y="2869758"/>
                  </a:cubicBezTo>
                  <a:lnTo>
                    <a:pt x="0" y="56818"/>
                  </a:lnTo>
                  <a:cubicBezTo>
                    <a:pt x="0" y="41749"/>
                    <a:pt x="5986" y="27297"/>
                    <a:pt x="16642" y="16642"/>
                  </a:cubicBezTo>
                  <a:cubicBezTo>
                    <a:pt x="27297" y="5986"/>
                    <a:pt x="41749" y="0"/>
                    <a:pt x="56818" y="0"/>
                  </a:cubicBezTo>
                  <a:close/>
                </a:path>
              </a:pathLst>
            </a:custGeom>
            <a:solidFill>
              <a:srgbClr val="FFFFFF"/>
            </a:solidFill>
          </p:spPr>
          <p:txBody>
            <a:bodyPr/>
            <a:lstStyle/>
            <a:p>
              <a:endParaRPr lang="en-US"/>
            </a:p>
          </p:txBody>
        </p:sp>
        <p:sp>
          <p:nvSpPr>
            <p:cNvPr id="4" name="TextBox 4"/>
            <p:cNvSpPr txBox="1"/>
            <p:nvPr/>
          </p:nvSpPr>
          <p:spPr>
            <a:xfrm>
              <a:off x="0" y="-38100"/>
              <a:ext cx="3588702" cy="296467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8569691"/>
            <a:ext cx="12372085" cy="1717309"/>
            <a:chOff x="0" y="0"/>
            <a:chExt cx="4193337" cy="812800"/>
          </a:xfrm>
        </p:grpSpPr>
        <p:sp>
          <p:nvSpPr>
            <p:cNvPr id="9" name="Freeform 9"/>
            <p:cNvSpPr/>
            <p:nvPr/>
          </p:nvSpPr>
          <p:spPr>
            <a:xfrm>
              <a:off x="0" y="0"/>
              <a:ext cx="4193337" cy="812800"/>
            </a:xfrm>
            <a:custGeom>
              <a:avLst/>
              <a:gdLst/>
              <a:ahLst/>
              <a:cxnLst/>
              <a:rect l="l" t="t" r="r" b="b"/>
              <a:pathLst>
                <a:path w="4193337" h="812800">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B8D2E4"/>
            </a:solidFill>
          </p:spPr>
          <p:txBody>
            <a:bodyPr/>
            <a:lstStyle/>
            <a:p>
              <a:endParaRPr lang="en-US"/>
            </a:p>
          </p:txBody>
        </p:sp>
        <p:sp>
          <p:nvSpPr>
            <p:cNvPr id="10" name="TextBox 10"/>
            <p:cNvSpPr txBox="1"/>
            <p:nvPr/>
          </p:nvSpPr>
          <p:spPr>
            <a:xfrm>
              <a:off x="0" y="-38100"/>
              <a:ext cx="4193337"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8593383"/>
            <a:ext cx="6858000" cy="1693617"/>
            <a:chOff x="0" y="0"/>
            <a:chExt cx="3824051" cy="812800"/>
          </a:xfrm>
        </p:grpSpPr>
        <p:sp>
          <p:nvSpPr>
            <p:cNvPr id="12" name="Freeform 12"/>
            <p:cNvSpPr/>
            <p:nvPr/>
          </p:nvSpPr>
          <p:spPr>
            <a:xfrm>
              <a:off x="0" y="0"/>
              <a:ext cx="3824051" cy="812800"/>
            </a:xfrm>
            <a:custGeom>
              <a:avLst/>
              <a:gdLst/>
              <a:ahLst/>
              <a:cxnLst/>
              <a:rect l="l" t="t" r="r" b="b"/>
              <a:pathLst>
                <a:path w="3824051" h="812800">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7FAAC8"/>
            </a:solidFill>
          </p:spPr>
          <p:txBody>
            <a:bodyPr/>
            <a:lstStyle/>
            <a:p>
              <a:endParaRPr lang="en-US"/>
            </a:p>
          </p:txBody>
        </p:sp>
        <p:sp>
          <p:nvSpPr>
            <p:cNvPr id="13" name="TextBox 13"/>
            <p:cNvSpPr txBox="1"/>
            <p:nvPr/>
          </p:nvSpPr>
          <p:spPr>
            <a:xfrm>
              <a:off x="0" y="-38100"/>
              <a:ext cx="3824051"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2650741" y="2367034"/>
            <a:ext cx="4884148" cy="4983824"/>
          </a:xfrm>
          <a:custGeom>
            <a:avLst/>
            <a:gdLst/>
            <a:ahLst/>
            <a:cxnLst/>
            <a:rect l="l" t="t" r="r" b="b"/>
            <a:pathLst>
              <a:path w="4884148" h="4983824">
                <a:moveTo>
                  <a:pt x="0" y="0"/>
                </a:moveTo>
                <a:lnTo>
                  <a:pt x="4884148" y="0"/>
                </a:lnTo>
                <a:lnTo>
                  <a:pt x="4884148" y="4983824"/>
                </a:lnTo>
                <a:lnTo>
                  <a:pt x="0" y="49838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447689E7-DF81-4CDC-B29A-222E32D43B9E}"/>
              </a:ext>
            </a:extLst>
          </p:cNvPr>
          <p:cNvSpPr txBox="1"/>
          <p:nvPr/>
        </p:nvSpPr>
        <p:spPr>
          <a:xfrm>
            <a:off x="1219200" y="3619500"/>
            <a:ext cx="9263920" cy="1721753"/>
          </a:xfrm>
          <a:prstGeom prst="rect">
            <a:avLst/>
          </a:prstGeom>
          <a:noFill/>
        </p:spPr>
        <p:txBody>
          <a:bodyPr wrap="square">
            <a:spAutoFit/>
          </a:bodyPr>
          <a:lstStyle/>
          <a:p>
            <a:pPr algn="ctr">
              <a:lnSpc>
                <a:spcPts val="13999"/>
              </a:lnSpc>
              <a:spcBef>
                <a:spcPct val="0"/>
              </a:spcBef>
            </a:pPr>
            <a:r>
              <a:rPr lang="en-US" sz="10000" spc="-819" dirty="0">
                <a:solidFill>
                  <a:srgbClr val="156669"/>
                </a:solidFill>
                <a:latin typeface="Public Sans Bold"/>
              </a:rPr>
              <a:t>DATASET</a:t>
            </a:r>
          </a:p>
        </p:txBody>
      </p:sp>
      <p:sp>
        <p:nvSpPr>
          <p:cNvPr id="5" name="Slide Number Placeholder 4">
            <a:extLst>
              <a:ext uri="{FF2B5EF4-FFF2-40B4-BE49-F238E27FC236}">
                <a16:creationId xmlns:a16="http://schemas.microsoft.com/office/drawing/2014/main" id="{997961F7-9C34-206C-1375-02A039F63F4B}"/>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3807422" y="0"/>
            <a:ext cx="14480578" cy="10287000"/>
            <a:chOff x="0" y="0"/>
            <a:chExt cx="6277593" cy="4459601"/>
          </a:xfrm>
        </p:grpSpPr>
        <p:sp>
          <p:nvSpPr>
            <p:cNvPr id="3" name="Freeform 3"/>
            <p:cNvSpPr/>
            <p:nvPr/>
          </p:nvSpPr>
          <p:spPr>
            <a:xfrm>
              <a:off x="0" y="0"/>
              <a:ext cx="6277593" cy="4459601"/>
            </a:xfrm>
            <a:custGeom>
              <a:avLst/>
              <a:gdLst/>
              <a:ahLst/>
              <a:cxnLst/>
              <a:rect l="l" t="t" r="r" b="b"/>
              <a:pathLst>
                <a:path w="6277593" h="4459601">
                  <a:moveTo>
                    <a:pt x="0" y="0"/>
                  </a:moveTo>
                  <a:lnTo>
                    <a:pt x="6277593" y="0"/>
                  </a:lnTo>
                  <a:lnTo>
                    <a:pt x="6277593" y="4459601"/>
                  </a:lnTo>
                  <a:lnTo>
                    <a:pt x="0" y="4459601"/>
                  </a:lnTo>
                  <a:close/>
                </a:path>
              </a:pathLst>
            </a:custGeom>
            <a:solidFill>
              <a:srgbClr val="B8D2E4"/>
            </a:solidFill>
          </p:spPr>
          <p:txBody>
            <a:bodyPr/>
            <a:lstStyle/>
            <a:p>
              <a:endParaRPr lang="en-US"/>
            </a:p>
          </p:txBody>
        </p:sp>
      </p:grpSp>
      <p:sp>
        <p:nvSpPr>
          <p:cNvPr id="4" name="Freeform 4"/>
          <p:cNvSpPr/>
          <p:nvPr/>
        </p:nvSpPr>
        <p:spPr>
          <a:xfrm rot="7998369">
            <a:off x="468231" y="676298"/>
            <a:ext cx="3203973" cy="3116592"/>
          </a:xfrm>
          <a:custGeom>
            <a:avLst/>
            <a:gdLst/>
            <a:ahLst/>
            <a:cxnLst/>
            <a:rect l="l" t="t" r="r" b="b"/>
            <a:pathLst>
              <a:path w="3203973" h="3116592">
                <a:moveTo>
                  <a:pt x="0" y="0"/>
                </a:moveTo>
                <a:lnTo>
                  <a:pt x="3203973" y="0"/>
                </a:lnTo>
                <a:lnTo>
                  <a:pt x="3203973" y="3116592"/>
                </a:lnTo>
                <a:lnTo>
                  <a:pt x="0" y="3116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807422" y="2942844"/>
            <a:ext cx="14480578" cy="7344156"/>
          </a:xfrm>
          <a:custGeom>
            <a:avLst/>
            <a:gdLst/>
            <a:ahLst/>
            <a:cxnLst/>
            <a:rect l="l" t="t" r="r" b="b"/>
            <a:pathLst>
              <a:path w="14480578" h="7344156">
                <a:moveTo>
                  <a:pt x="0" y="0"/>
                </a:moveTo>
                <a:lnTo>
                  <a:pt x="14480578" y="0"/>
                </a:lnTo>
                <a:lnTo>
                  <a:pt x="14480578" y="7344156"/>
                </a:lnTo>
                <a:lnTo>
                  <a:pt x="0" y="7344156"/>
                </a:lnTo>
                <a:lnTo>
                  <a:pt x="0" y="0"/>
                </a:lnTo>
                <a:close/>
              </a:path>
            </a:pathLst>
          </a:custGeom>
          <a:blipFill>
            <a:blip r:embed="rId4"/>
            <a:stretch>
              <a:fillRect l="-1297" r="-1297"/>
            </a:stretch>
          </a:blipFill>
        </p:spPr>
        <p:txBody>
          <a:bodyPr/>
          <a:lstStyle/>
          <a:p>
            <a:endParaRPr lang="en-US"/>
          </a:p>
        </p:txBody>
      </p:sp>
      <p:sp>
        <p:nvSpPr>
          <p:cNvPr id="6" name="TextBox 6"/>
          <p:cNvSpPr txBox="1"/>
          <p:nvPr/>
        </p:nvSpPr>
        <p:spPr>
          <a:xfrm>
            <a:off x="809563" y="1830988"/>
            <a:ext cx="2997859" cy="873887"/>
          </a:xfrm>
          <a:prstGeom prst="rect">
            <a:avLst/>
          </a:prstGeom>
        </p:spPr>
        <p:txBody>
          <a:bodyPr lIns="0" tIns="0" rIns="0" bIns="0" rtlCol="0" anchor="t">
            <a:spAutoFit/>
          </a:bodyPr>
          <a:lstStyle/>
          <a:p>
            <a:pPr algn="l">
              <a:lnSpc>
                <a:spcPts val="6634"/>
              </a:lnSpc>
            </a:pPr>
            <a:r>
              <a:rPr lang="en-US" sz="6200">
                <a:solidFill>
                  <a:srgbClr val="048581"/>
                </a:solidFill>
                <a:latin typeface="Antonio Bold"/>
              </a:rPr>
              <a:t>DATASET</a:t>
            </a:r>
          </a:p>
        </p:txBody>
      </p:sp>
      <p:sp>
        <p:nvSpPr>
          <p:cNvPr id="7" name="TextBox 7"/>
          <p:cNvSpPr txBox="1"/>
          <p:nvPr/>
        </p:nvSpPr>
        <p:spPr>
          <a:xfrm>
            <a:off x="4302985" y="890426"/>
            <a:ext cx="5668318" cy="873887"/>
          </a:xfrm>
          <a:prstGeom prst="rect">
            <a:avLst/>
          </a:prstGeom>
        </p:spPr>
        <p:txBody>
          <a:bodyPr lIns="0" tIns="0" rIns="0" bIns="0" rtlCol="0" anchor="t">
            <a:spAutoFit/>
          </a:bodyPr>
          <a:lstStyle/>
          <a:p>
            <a:pPr algn="l">
              <a:lnSpc>
                <a:spcPts val="6634"/>
              </a:lnSpc>
            </a:pPr>
            <a:r>
              <a:rPr lang="en-US" sz="6200">
                <a:solidFill>
                  <a:srgbClr val="FFFFFF"/>
                </a:solidFill>
                <a:latin typeface="Antonio Bold"/>
              </a:rPr>
              <a:t>OLD DATASET</a:t>
            </a:r>
          </a:p>
        </p:txBody>
      </p:sp>
      <p:sp>
        <p:nvSpPr>
          <p:cNvPr id="8" name="TextBox 8"/>
          <p:cNvSpPr txBox="1"/>
          <p:nvPr/>
        </p:nvSpPr>
        <p:spPr>
          <a:xfrm>
            <a:off x="2308492" y="9486900"/>
            <a:ext cx="1471851"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Figure.14</a:t>
            </a:r>
          </a:p>
        </p:txBody>
      </p:sp>
      <p:sp>
        <p:nvSpPr>
          <p:cNvPr id="9" name="Slide Number Placeholder 8">
            <a:extLst>
              <a:ext uri="{FF2B5EF4-FFF2-40B4-BE49-F238E27FC236}">
                <a16:creationId xmlns:a16="http://schemas.microsoft.com/office/drawing/2014/main" id="{3BFD5DB4-7262-E82E-0064-6DBA2B0637EC}"/>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3807422" y="0"/>
            <a:ext cx="14480578" cy="10287000"/>
            <a:chOff x="0" y="0"/>
            <a:chExt cx="6277593" cy="4459601"/>
          </a:xfrm>
        </p:grpSpPr>
        <p:sp>
          <p:nvSpPr>
            <p:cNvPr id="3" name="Freeform 3"/>
            <p:cNvSpPr/>
            <p:nvPr/>
          </p:nvSpPr>
          <p:spPr>
            <a:xfrm>
              <a:off x="0" y="0"/>
              <a:ext cx="6277593" cy="4459601"/>
            </a:xfrm>
            <a:custGeom>
              <a:avLst/>
              <a:gdLst/>
              <a:ahLst/>
              <a:cxnLst/>
              <a:rect l="l" t="t" r="r" b="b"/>
              <a:pathLst>
                <a:path w="6277593" h="4459601">
                  <a:moveTo>
                    <a:pt x="0" y="0"/>
                  </a:moveTo>
                  <a:lnTo>
                    <a:pt x="6277593" y="0"/>
                  </a:lnTo>
                  <a:lnTo>
                    <a:pt x="6277593" y="4459601"/>
                  </a:lnTo>
                  <a:lnTo>
                    <a:pt x="0" y="4459601"/>
                  </a:lnTo>
                  <a:close/>
                </a:path>
              </a:pathLst>
            </a:custGeom>
            <a:solidFill>
              <a:srgbClr val="B8D2E4"/>
            </a:solidFill>
          </p:spPr>
          <p:txBody>
            <a:bodyPr/>
            <a:lstStyle/>
            <a:p>
              <a:endParaRPr lang="en-US"/>
            </a:p>
          </p:txBody>
        </p:sp>
      </p:grpSp>
      <p:sp>
        <p:nvSpPr>
          <p:cNvPr id="4" name="Freeform 4"/>
          <p:cNvSpPr/>
          <p:nvPr/>
        </p:nvSpPr>
        <p:spPr>
          <a:xfrm rot="7998369">
            <a:off x="468231" y="676298"/>
            <a:ext cx="3203973" cy="3116592"/>
          </a:xfrm>
          <a:custGeom>
            <a:avLst/>
            <a:gdLst/>
            <a:ahLst/>
            <a:cxnLst/>
            <a:rect l="l" t="t" r="r" b="b"/>
            <a:pathLst>
              <a:path w="3203973" h="3116592">
                <a:moveTo>
                  <a:pt x="0" y="0"/>
                </a:moveTo>
                <a:lnTo>
                  <a:pt x="3203973" y="0"/>
                </a:lnTo>
                <a:lnTo>
                  <a:pt x="3203973" y="3116592"/>
                </a:lnTo>
                <a:lnTo>
                  <a:pt x="0" y="3116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807422" y="2654739"/>
            <a:ext cx="14480578" cy="6741836"/>
          </a:xfrm>
          <a:custGeom>
            <a:avLst/>
            <a:gdLst/>
            <a:ahLst/>
            <a:cxnLst/>
            <a:rect l="l" t="t" r="r" b="b"/>
            <a:pathLst>
              <a:path w="14480578" h="7582125">
                <a:moveTo>
                  <a:pt x="0" y="0"/>
                </a:moveTo>
                <a:lnTo>
                  <a:pt x="14480578" y="0"/>
                </a:lnTo>
                <a:lnTo>
                  <a:pt x="14480578" y="7582125"/>
                </a:lnTo>
                <a:lnTo>
                  <a:pt x="0" y="7582125"/>
                </a:lnTo>
                <a:lnTo>
                  <a:pt x="0" y="0"/>
                </a:lnTo>
                <a:close/>
              </a:path>
            </a:pathLst>
          </a:custGeom>
          <a:blipFill>
            <a:blip r:embed="rId4"/>
            <a:stretch>
              <a:fillRect l="-482" r="-482"/>
            </a:stretch>
          </a:blipFill>
        </p:spPr>
        <p:txBody>
          <a:bodyPr/>
          <a:lstStyle/>
          <a:p>
            <a:endParaRPr lang="en-US"/>
          </a:p>
        </p:txBody>
      </p:sp>
      <p:sp>
        <p:nvSpPr>
          <p:cNvPr id="6" name="TextBox 6"/>
          <p:cNvSpPr txBox="1"/>
          <p:nvPr/>
        </p:nvSpPr>
        <p:spPr>
          <a:xfrm>
            <a:off x="809563" y="1830988"/>
            <a:ext cx="2997859" cy="873887"/>
          </a:xfrm>
          <a:prstGeom prst="rect">
            <a:avLst/>
          </a:prstGeom>
        </p:spPr>
        <p:txBody>
          <a:bodyPr lIns="0" tIns="0" rIns="0" bIns="0" rtlCol="0" anchor="t">
            <a:spAutoFit/>
          </a:bodyPr>
          <a:lstStyle/>
          <a:p>
            <a:pPr algn="l">
              <a:lnSpc>
                <a:spcPts val="6634"/>
              </a:lnSpc>
            </a:pPr>
            <a:r>
              <a:rPr lang="en-US" sz="6200">
                <a:solidFill>
                  <a:srgbClr val="048581"/>
                </a:solidFill>
                <a:latin typeface="Antonio Bold"/>
              </a:rPr>
              <a:t>DATASET</a:t>
            </a:r>
          </a:p>
        </p:txBody>
      </p:sp>
      <p:sp>
        <p:nvSpPr>
          <p:cNvPr id="7" name="TextBox 7"/>
          <p:cNvSpPr txBox="1"/>
          <p:nvPr/>
        </p:nvSpPr>
        <p:spPr>
          <a:xfrm>
            <a:off x="4302985" y="890426"/>
            <a:ext cx="5668318" cy="873887"/>
          </a:xfrm>
          <a:prstGeom prst="rect">
            <a:avLst/>
          </a:prstGeom>
        </p:spPr>
        <p:txBody>
          <a:bodyPr lIns="0" tIns="0" rIns="0" bIns="0" rtlCol="0" anchor="t">
            <a:spAutoFit/>
          </a:bodyPr>
          <a:lstStyle/>
          <a:p>
            <a:pPr algn="l">
              <a:lnSpc>
                <a:spcPts val="6634"/>
              </a:lnSpc>
            </a:pPr>
            <a:r>
              <a:rPr lang="en-US" sz="6200">
                <a:solidFill>
                  <a:srgbClr val="FFFFFF"/>
                </a:solidFill>
                <a:latin typeface="Antonio Bold"/>
              </a:rPr>
              <a:t>NEW DATASET</a:t>
            </a:r>
          </a:p>
        </p:txBody>
      </p:sp>
      <p:sp>
        <p:nvSpPr>
          <p:cNvPr id="8" name="TextBox 8"/>
          <p:cNvSpPr txBox="1"/>
          <p:nvPr/>
        </p:nvSpPr>
        <p:spPr>
          <a:xfrm>
            <a:off x="3807422" y="9425066"/>
            <a:ext cx="1367303"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Figure.15</a:t>
            </a:r>
          </a:p>
        </p:txBody>
      </p:sp>
      <p:sp>
        <p:nvSpPr>
          <p:cNvPr id="9" name="Slide Number Placeholder 8">
            <a:extLst>
              <a:ext uri="{FF2B5EF4-FFF2-40B4-BE49-F238E27FC236}">
                <a16:creationId xmlns:a16="http://schemas.microsoft.com/office/drawing/2014/main" id="{99770F2A-561B-64BE-7135-5EA1A69F41F2}"/>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3807422" y="0"/>
            <a:ext cx="14480578" cy="10287000"/>
            <a:chOff x="0" y="0"/>
            <a:chExt cx="6277593" cy="4459601"/>
          </a:xfrm>
        </p:grpSpPr>
        <p:sp>
          <p:nvSpPr>
            <p:cNvPr id="3" name="Freeform 3"/>
            <p:cNvSpPr/>
            <p:nvPr/>
          </p:nvSpPr>
          <p:spPr>
            <a:xfrm>
              <a:off x="0" y="0"/>
              <a:ext cx="6277593" cy="4459601"/>
            </a:xfrm>
            <a:custGeom>
              <a:avLst/>
              <a:gdLst/>
              <a:ahLst/>
              <a:cxnLst/>
              <a:rect l="l" t="t" r="r" b="b"/>
              <a:pathLst>
                <a:path w="6277593" h="4459601">
                  <a:moveTo>
                    <a:pt x="0" y="0"/>
                  </a:moveTo>
                  <a:lnTo>
                    <a:pt x="6277593" y="0"/>
                  </a:lnTo>
                  <a:lnTo>
                    <a:pt x="6277593" y="4459601"/>
                  </a:lnTo>
                  <a:lnTo>
                    <a:pt x="0" y="4459601"/>
                  </a:lnTo>
                  <a:close/>
                </a:path>
              </a:pathLst>
            </a:custGeom>
            <a:solidFill>
              <a:srgbClr val="B8D2E4"/>
            </a:solidFill>
          </p:spPr>
          <p:txBody>
            <a:bodyPr/>
            <a:lstStyle/>
            <a:p>
              <a:endParaRPr lang="en-US"/>
            </a:p>
          </p:txBody>
        </p:sp>
      </p:grpSp>
      <p:sp>
        <p:nvSpPr>
          <p:cNvPr id="4" name="Freeform 4"/>
          <p:cNvSpPr/>
          <p:nvPr/>
        </p:nvSpPr>
        <p:spPr>
          <a:xfrm rot="7998369">
            <a:off x="468231" y="676298"/>
            <a:ext cx="3203973" cy="3116592"/>
          </a:xfrm>
          <a:custGeom>
            <a:avLst/>
            <a:gdLst/>
            <a:ahLst/>
            <a:cxnLst/>
            <a:rect l="l" t="t" r="r" b="b"/>
            <a:pathLst>
              <a:path w="3203973" h="3116592">
                <a:moveTo>
                  <a:pt x="0" y="0"/>
                </a:moveTo>
                <a:lnTo>
                  <a:pt x="3203973" y="0"/>
                </a:lnTo>
                <a:lnTo>
                  <a:pt x="3203973" y="3116592"/>
                </a:lnTo>
                <a:lnTo>
                  <a:pt x="0" y="3116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807422" y="2552701"/>
            <a:ext cx="14480578" cy="6843874"/>
          </a:xfrm>
          <a:custGeom>
            <a:avLst/>
            <a:gdLst/>
            <a:ahLst/>
            <a:cxnLst/>
            <a:rect l="l" t="t" r="r" b="b"/>
            <a:pathLst>
              <a:path w="14480578" h="7248415">
                <a:moveTo>
                  <a:pt x="0" y="0"/>
                </a:moveTo>
                <a:lnTo>
                  <a:pt x="14480578" y="0"/>
                </a:lnTo>
                <a:lnTo>
                  <a:pt x="14480578" y="7248415"/>
                </a:lnTo>
                <a:lnTo>
                  <a:pt x="0" y="7248415"/>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809563" y="1830988"/>
            <a:ext cx="2997859" cy="873887"/>
          </a:xfrm>
          <a:prstGeom prst="rect">
            <a:avLst/>
          </a:prstGeom>
        </p:spPr>
        <p:txBody>
          <a:bodyPr lIns="0" tIns="0" rIns="0" bIns="0" rtlCol="0" anchor="t">
            <a:spAutoFit/>
          </a:bodyPr>
          <a:lstStyle/>
          <a:p>
            <a:pPr algn="l">
              <a:lnSpc>
                <a:spcPts val="6634"/>
              </a:lnSpc>
            </a:pPr>
            <a:r>
              <a:rPr lang="en-US" sz="6200">
                <a:solidFill>
                  <a:srgbClr val="048581"/>
                </a:solidFill>
                <a:latin typeface="Antonio Bold"/>
              </a:rPr>
              <a:t>DATASET</a:t>
            </a:r>
          </a:p>
        </p:txBody>
      </p:sp>
      <p:sp>
        <p:nvSpPr>
          <p:cNvPr id="7" name="TextBox 7"/>
          <p:cNvSpPr txBox="1"/>
          <p:nvPr/>
        </p:nvSpPr>
        <p:spPr>
          <a:xfrm>
            <a:off x="4302985" y="890426"/>
            <a:ext cx="5668318" cy="873887"/>
          </a:xfrm>
          <a:prstGeom prst="rect">
            <a:avLst/>
          </a:prstGeom>
        </p:spPr>
        <p:txBody>
          <a:bodyPr lIns="0" tIns="0" rIns="0" bIns="0" rtlCol="0" anchor="t">
            <a:spAutoFit/>
          </a:bodyPr>
          <a:lstStyle/>
          <a:p>
            <a:pPr algn="l">
              <a:lnSpc>
                <a:spcPts val="6634"/>
              </a:lnSpc>
            </a:pPr>
            <a:r>
              <a:rPr lang="en-US" sz="6200">
                <a:solidFill>
                  <a:srgbClr val="FFFFFF"/>
                </a:solidFill>
                <a:latin typeface="Antonio Bold"/>
              </a:rPr>
              <a:t>NEW DATASET</a:t>
            </a:r>
          </a:p>
        </p:txBody>
      </p:sp>
      <p:sp>
        <p:nvSpPr>
          <p:cNvPr id="8" name="TextBox 8"/>
          <p:cNvSpPr txBox="1"/>
          <p:nvPr/>
        </p:nvSpPr>
        <p:spPr>
          <a:xfrm>
            <a:off x="3962400" y="9491705"/>
            <a:ext cx="1340167" cy="533400"/>
          </a:xfrm>
          <a:prstGeom prst="rect">
            <a:avLst/>
          </a:prstGeom>
        </p:spPr>
        <p:txBody>
          <a:bodyPr lIns="0" tIns="0" rIns="0" bIns="0" rtlCol="0" anchor="t">
            <a:spAutoFit/>
          </a:bodyPr>
          <a:lstStyle/>
          <a:p>
            <a:pPr algn="ctr">
              <a:lnSpc>
                <a:spcPts val="4200"/>
              </a:lnSpc>
              <a:spcBef>
                <a:spcPct val="0"/>
              </a:spcBef>
            </a:pPr>
            <a:r>
              <a:rPr lang="en-US" sz="3000" spc="-246" dirty="0">
                <a:solidFill>
                  <a:srgbClr val="156669"/>
                </a:solidFill>
                <a:latin typeface="Public Sans"/>
              </a:rPr>
              <a:t>Figure.16</a:t>
            </a:r>
          </a:p>
        </p:txBody>
      </p:sp>
      <p:sp>
        <p:nvSpPr>
          <p:cNvPr id="9" name="Slide Number Placeholder 8">
            <a:extLst>
              <a:ext uri="{FF2B5EF4-FFF2-40B4-BE49-F238E27FC236}">
                <a16:creationId xmlns:a16="http://schemas.microsoft.com/office/drawing/2014/main" id="{B065BC7C-853F-39BF-2CDB-3A6CCB038F77}"/>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3807422" y="0"/>
            <a:ext cx="14480578" cy="10172700"/>
            <a:chOff x="0" y="0"/>
            <a:chExt cx="6277593" cy="4459601"/>
          </a:xfrm>
        </p:grpSpPr>
        <p:sp>
          <p:nvSpPr>
            <p:cNvPr id="3" name="Freeform 3"/>
            <p:cNvSpPr/>
            <p:nvPr/>
          </p:nvSpPr>
          <p:spPr>
            <a:xfrm>
              <a:off x="0" y="0"/>
              <a:ext cx="6277593" cy="4459601"/>
            </a:xfrm>
            <a:custGeom>
              <a:avLst/>
              <a:gdLst/>
              <a:ahLst/>
              <a:cxnLst/>
              <a:rect l="l" t="t" r="r" b="b"/>
              <a:pathLst>
                <a:path w="6277593" h="4459601">
                  <a:moveTo>
                    <a:pt x="0" y="0"/>
                  </a:moveTo>
                  <a:lnTo>
                    <a:pt x="6277593" y="0"/>
                  </a:lnTo>
                  <a:lnTo>
                    <a:pt x="6277593" y="4459601"/>
                  </a:lnTo>
                  <a:lnTo>
                    <a:pt x="0" y="4459601"/>
                  </a:lnTo>
                  <a:close/>
                </a:path>
              </a:pathLst>
            </a:custGeom>
            <a:solidFill>
              <a:srgbClr val="B8D2E4"/>
            </a:solidFill>
          </p:spPr>
          <p:txBody>
            <a:bodyPr/>
            <a:lstStyle/>
            <a:p>
              <a:endParaRPr lang="en-US"/>
            </a:p>
          </p:txBody>
        </p:sp>
      </p:grpSp>
      <p:sp>
        <p:nvSpPr>
          <p:cNvPr id="4" name="Freeform 4"/>
          <p:cNvSpPr/>
          <p:nvPr/>
        </p:nvSpPr>
        <p:spPr>
          <a:xfrm rot="7998369">
            <a:off x="468231" y="676298"/>
            <a:ext cx="3203973" cy="3116592"/>
          </a:xfrm>
          <a:custGeom>
            <a:avLst/>
            <a:gdLst/>
            <a:ahLst/>
            <a:cxnLst/>
            <a:rect l="l" t="t" r="r" b="b"/>
            <a:pathLst>
              <a:path w="3203973" h="3116592">
                <a:moveTo>
                  <a:pt x="0" y="0"/>
                </a:moveTo>
                <a:lnTo>
                  <a:pt x="3203973" y="0"/>
                </a:lnTo>
                <a:lnTo>
                  <a:pt x="3203973" y="3116592"/>
                </a:lnTo>
                <a:lnTo>
                  <a:pt x="0" y="3116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807422" y="2476501"/>
            <a:ext cx="14480578" cy="7010400"/>
          </a:xfrm>
          <a:custGeom>
            <a:avLst/>
            <a:gdLst/>
            <a:ahLst/>
            <a:cxnLst/>
            <a:rect l="l" t="t" r="r" b="b"/>
            <a:pathLst>
              <a:path w="14480578" h="7147681">
                <a:moveTo>
                  <a:pt x="0" y="0"/>
                </a:moveTo>
                <a:lnTo>
                  <a:pt x="14480578" y="0"/>
                </a:lnTo>
                <a:lnTo>
                  <a:pt x="14480578" y="7147681"/>
                </a:lnTo>
                <a:lnTo>
                  <a:pt x="0" y="7147681"/>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809563" y="1830988"/>
            <a:ext cx="2997859" cy="873887"/>
          </a:xfrm>
          <a:prstGeom prst="rect">
            <a:avLst/>
          </a:prstGeom>
        </p:spPr>
        <p:txBody>
          <a:bodyPr lIns="0" tIns="0" rIns="0" bIns="0" rtlCol="0" anchor="t">
            <a:spAutoFit/>
          </a:bodyPr>
          <a:lstStyle/>
          <a:p>
            <a:pPr algn="l">
              <a:lnSpc>
                <a:spcPts val="6634"/>
              </a:lnSpc>
            </a:pPr>
            <a:r>
              <a:rPr lang="en-US" sz="6200">
                <a:solidFill>
                  <a:srgbClr val="048581"/>
                </a:solidFill>
                <a:latin typeface="Antonio Bold"/>
              </a:rPr>
              <a:t>DATASET</a:t>
            </a:r>
          </a:p>
        </p:txBody>
      </p:sp>
      <p:sp>
        <p:nvSpPr>
          <p:cNvPr id="7" name="TextBox 7"/>
          <p:cNvSpPr txBox="1"/>
          <p:nvPr/>
        </p:nvSpPr>
        <p:spPr>
          <a:xfrm>
            <a:off x="4302985" y="890426"/>
            <a:ext cx="5668318" cy="873887"/>
          </a:xfrm>
          <a:prstGeom prst="rect">
            <a:avLst/>
          </a:prstGeom>
        </p:spPr>
        <p:txBody>
          <a:bodyPr lIns="0" tIns="0" rIns="0" bIns="0" rtlCol="0" anchor="t">
            <a:spAutoFit/>
          </a:bodyPr>
          <a:lstStyle/>
          <a:p>
            <a:pPr algn="l">
              <a:lnSpc>
                <a:spcPts val="6634"/>
              </a:lnSpc>
            </a:pPr>
            <a:r>
              <a:rPr lang="en-US" sz="6200">
                <a:solidFill>
                  <a:srgbClr val="FFFFFF"/>
                </a:solidFill>
                <a:latin typeface="Antonio Bold"/>
              </a:rPr>
              <a:t>NEW DATASET</a:t>
            </a:r>
          </a:p>
        </p:txBody>
      </p:sp>
      <p:sp>
        <p:nvSpPr>
          <p:cNvPr id="8" name="TextBox 8"/>
          <p:cNvSpPr txBox="1"/>
          <p:nvPr/>
        </p:nvSpPr>
        <p:spPr>
          <a:xfrm>
            <a:off x="3807422" y="9548685"/>
            <a:ext cx="1419950"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Figure.17</a:t>
            </a:r>
          </a:p>
        </p:txBody>
      </p:sp>
      <p:sp>
        <p:nvSpPr>
          <p:cNvPr id="9" name="Slide Number Placeholder 8">
            <a:extLst>
              <a:ext uri="{FF2B5EF4-FFF2-40B4-BE49-F238E27FC236}">
                <a16:creationId xmlns:a16="http://schemas.microsoft.com/office/drawing/2014/main" id="{3F8683EA-A2B9-4ED1-C905-AB6D4854268B}"/>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87631" y="3775075"/>
            <a:ext cx="7956369" cy="2821285"/>
          </a:xfrm>
          <a:prstGeom prst="rect">
            <a:avLst/>
          </a:prstGeom>
        </p:spPr>
        <p:txBody>
          <a:bodyPr wrap="square" lIns="0" tIns="0" rIns="0" bIns="0" rtlCol="0" anchor="t">
            <a:spAutoFit/>
          </a:bodyPr>
          <a:lstStyle/>
          <a:p>
            <a:pPr algn="l">
              <a:lnSpc>
                <a:spcPts val="10999"/>
              </a:lnSpc>
            </a:pPr>
            <a:r>
              <a:rPr lang="en-US" sz="9999" dirty="0">
                <a:solidFill>
                  <a:srgbClr val="048581"/>
                </a:solidFill>
                <a:latin typeface="Glacial Indifference Bold"/>
              </a:rPr>
              <a:t>System Methodology  </a:t>
            </a:r>
          </a:p>
        </p:txBody>
      </p:sp>
      <p:sp>
        <p:nvSpPr>
          <p:cNvPr id="3" name="Freeform 3"/>
          <p:cNvSpPr/>
          <p:nvPr/>
        </p:nvSpPr>
        <p:spPr>
          <a:xfrm>
            <a:off x="9525000" y="1261656"/>
            <a:ext cx="6761467" cy="7763688"/>
          </a:xfrm>
          <a:custGeom>
            <a:avLst/>
            <a:gdLst/>
            <a:ahLst/>
            <a:cxnLst/>
            <a:rect l="l" t="t" r="r" b="b"/>
            <a:pathLst>
              <a:path w="6761467" h="7763688">
                <a:moveTo>
                  <a:pt x="0" y="0"/>
                </a:moveTo>
                <a:lnTo>
                  <a:pt x="6761467" y="0"/>
                </a:lnTo>
                <a:lnTo>
                  <a:pt x="6761467" y="7763688"/>
                </a:lnTo>
                <a:lnTo>
                  <a:pt x="0" y="7763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Slide Number Placeholder 3">
            <a:extLst>
              <a:ext uri="{FF2B5EF4-FFF2-40B4-BE49-F238E27FC236}">
                <a16:creationId xmlns:a16="http://schemas.microsoft.com/office/drawing/2014/main" id="{7CEFBD2E-F6A6-FC9F-6630-59FD7D38D285}"/>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12947342" y="5712449"/>
            <a:ext cx="4037045" cy="403704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6F1"/>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296080">
            <a:off x="13833651" y="665583"/>
            <a:ext cx="3754448" cy="398135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654989" y="2062793"/>
            <a:ext cx="3925365" cy="7966607"/>
          </a:xfrm>
          <a:custGeom>
            <a:avLst/>
            <a:gdLst/>
            <a:ahLst/>
            <a:cxnLst/>
            <a:rect l="l" t="t" r="r" b="b"/>
            <a:pathLst>
              <a:path w="3925365" h="7966607">
                <a:moveTo>
                  <a:pt x="0" y="0"/>
                </a:moveTo>
                <a:lnTo>
                  <a:pt x="3925365" y="0"/>
                </a:lnTo>
                <a:lnTo>
                  <a:pt x="3925365" y="7966607"/>
                </a:lnTo>
                <a:lnTo>
                  <a:pt x="0" y="79666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296080">
            <a:off x="683287" y="7240989"/>
            <a:ext cx="3641010" cy="237173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0" y="426403"/>
            <a:ext cx="4080602" cy="1071245"/>
          </a:xfrm>
          <a:prstGeom prst="rect">
            <a:avLst/>
          </a:prstGeom>
        </p:spPr>
        <p:txBody>
          <a:bodyPr lIns="0" tIns="0" rIns="0" bIns="0" rtlCol="0" anchor="t">
            <a:spAutoFit/>
          </a:bodyPr>
          <a:lstStyle/>
          <a:p>
            <a:pPr algn="ctr">
              <a:lnSpc>
                <a:spcPts val="8680"/>
              </a:lnSpc>
              <a:spcBef>
                <a:spcPct val="0"/>
              </a:spcBef>
            </a:pPr>
            <a:r>
              <a:rPr lang="en-US" sz="6200" spc="-508" dirty="0">
                <a:solidFill>
                  <a:srgbClr val="156669"/>
                </a:solidFill>
                <a:latin typeface="Public Sans Bold"/>
              </a:rPr>
              <a:t>Outlines</a:t>
            </a:r>
          </a:p>
        </p:txBody>
      </p:sp>
      <p:sp>
        <p:nvSpPr>
          <p:cNvPr id="9" name="TextBox 9"/>
          <p:cNvSpPr txBox="1"/>
          <p:nvPr/>
        </p:nvSpPr>
        <p:spPr>
          <a:xfrm>
            <a:off x="647157" y="1977068"/>
            <a:ext cx="3493546" cy="656462"/>
          </a:xfrm>
          <a:prstGeom prst="rect">
            <a:avLst/>
          </a:prstGeom>
        </p:spPr>
        <p:txBody>
          <a:bodyPr lIns="0" tIns="0" rIns="0" bIns="0" rtlCol="0" anchor="t">
            <a:spAutoFit/>
          </a:bodyPr>
          <a:lstStyle/>
          <a:p>
            <a:pPr marL="863599" lvl="1" indent="-431800">
              <a:lnSpc>
                <a:spcPts val="5599"/>
              </a:lnSpc>
              <a:buFont typeface="Arial"/>
              <a:buChar char="•"/>
            </a:pPr>
            <a:r>
              <a:rPr lang="en-US" sz="3999" spc="-327" dirty="0">
                <a:solidFill>
                  <a:srgbClr val="156669"/>
                </a:solidFill>
                <a:latin typeface="Public Sans"/>
              </a:rPr>
              <a:t>Introduction</a:t>
            </a:r>
          </a:p>
        </p:txBody>
      </p:sp>
      <p:sp>
        <p:nvSpPr>
          <p:cNvPr id="10" name="TextBox 10"/>
          <p:cNvSpPr txBox="1"/>
          <p:nvPr/>
        </p:nvSpPr>
        <p:spPr>
          <a:xfrm>
            <a:off x="647157" y="3561033"/>
            <a:ext cx="3848643" cy="656462"/>
          </a:xfrm>
          <a:prstGeom prst="rect">
            <a:avLst/>
          </a:prstGeom>
        </p:spPr>
        <p:txBody>
          <a:bodyPr wrap="square" lIns="0" tIns="0" rIns="0" bIns="0" rtlCol="0" anchor="t">
            <a:spAutoFit/>
          </a:bodyPr>
          <a:lstStyle/>
          <a:p>
            <a:pPr marL="863599" lvl="1" indent="-431800">
              <a:lnSpc>
                <a:spcPts val="5599"/>
              </a:lnSpc>
              <a:buFont typeface="Arial"/>
              <a:buChar char="•"/>
            </a:pPr>
            <a:r>
              <a:rPr lang="en-US" sz="3999" spc="-327" dirty="0">
                <a:solidFill>
                  <a:srgbClr val="156669"/>
                </a:solidFill>
                <a:latin typeface="Public Sans"/>
              </a:rPr>
              <a:t>Related Work</a:t>
            </a:r>
          </a:p>
        </p:txBody>
      </p:sp>
      <p:sp>
        <p:nvSpPr>
          <p:cNvPr id="11" name="TextBox 11"/>
          <p:cNvSpPr txBox="1"/>
          <p:nvPr/>
        </p:nvSpPr>
        <p:spPr>
          <a:xfrm>
            <a:off x="627170" y="6519948"/>
            <a:ext cx="5525043" cy="656462"/>
          </a:xfrm>
          <a:prstGeom prst="rect">
            <a:avLst/>
          </a:prstGeom>
        </p:spPr>
        <p:txBody>
          <a:bodyPr wrap="square" lIns="0" tIns="0" rIns="0" bIns="0" rtlCol="0" anchor="t">
            <a:spAutoFit/>
          </a:bodyPr>
          <a:lstStyle/>
          <a:p>
            <a:pPr marL="863599" lvl="1" indent="-431800">
              <a:lnSpc>
                <a:spcPts val="5599"/>
              </a:lnSpc>
              <a:buFont typeface="Arial"/>
              <a:buChar char="•"/>
            </a:pPr>
            <a:r>
              <a:rPr lang="en-US" sz="3999" spc="-327" dirty="0">
                <a:solidFill>
                  <a:srgbClr val="156669"/>
                </a:solidFill>
                <a:latin typeface="Public Sans"/>
              </a:rPr>
              <a:t>System Methodology</a:t>
            </a:r>
          </a:p>
        </p:txBody>
      </p:sp>
      <p:sp>
        <p:nvSpPr>
          <p:cNvPr id="12" name="TextBox 12"/>
          <p:cNvSpPr txBox="1"/>
          <p:nvPr/>
        </p:nvSpPr>
        <p:spPr>
          <a:xfrm>
            <a:off x="647157" y="8036010"/>
            <a:ext cx="3249421" cy="656462"/>
          </a:xfrm>
          <a:prstGeom prst="rect">
            <a:avLst/>
          </a:prstGeom>
        </p:spPr>
        <p:txBody>
          <a:bodyPr wrap="square" lIns="0" tIns="0" rIns="0" bIns="0" rtlCol="0" anchor="t">
            <a:spAutoFit/>
          </a:bodyPr>
          <a:lstStyle/>
          <a:p>
            <a:pPr marL="863599" lvl="1" indent="-431800">
              <a:lnSpc>
                <a:spcPts val="5599"/>
              </a:lnSpc>
              <a:buFont typeface="Arial"/>
              <a:buChar char="•"/>
            </a:pPr>
            <a:r>
              <a:rPr lang="en-US" sz="3999" spc="-327" dirty="0">
                <a:solidFill>
                  <a:srgbClr val="156669"/>
                </a:solidFill>
                <a:latin typeface="Public Sans"/>
              </a:rPr>
              <a:t>Refernces</a:t>
            </a:r>
          </a:p>
        </p:txBody>
      </p:sp>
      <p:sp>
        <p:nvSpPr>
          <p:cNvPr id="13" name="TextBox 13"/>
          <p:cNvSpPr txBox="1"/>
          <p:nvPr/>
        </p:nvSpPr>
        <p:spPr>
          <a:xfrm>
            <a:off x="647157" y="4373833"/>
            <a:ext cx="5340658" cy="656462"/>
          </a:xfrm>
          <a:prstGeom prst="rect">
            <a:avLst/>
          </a:prstGeom>
        </p:spPr>
        <p:txBody>
          <a:bodyPr wrap="square" lIns="0" tIns="0" rIns="0" bIns="0" rtlCol="0" anchor="t">
            <a:spAutoFit/>
          </a:bodyPr>
          <a:lstStyle/>
          <a:p>
            <a:pPr marL="863599" lvl="1" indent="-431800">
              <a:lnSpc>
                <a:spcPts val="5599"/>
              </a:lnSpc>
              <a:buFont typeface="Arial"/>
              <a:buChar char="•"/>
            </a:pPr>
            <a:r>
              <a:rPr lang="en-US" sz="3999" spc="-327" dirty="0">
                <a:solidFill>
                  <a:srgbClr val="156669"/>
                </a:solidFill>
                <a:latin typeface="Public Sans"/>
              </a:rPr>
              <a:t>Design of Application</a:t>
            </a:r>
          </a:p>
        </p:txBody>
      </p:sp>
      <p:sp>
        <p:nvSpPr>
          <p:cNvPr id="14" name="TextBox 14"/>
          <p:cNvSpPr txBox="1"/>
          <p:nvPr/>
        </p:nvSpPr>
        <p:spPr>
          <a:xfrm>
            <a:off x="647157" y="2747530"/>
            <a:ext cx="12097349" cy="688975"/>
          </a:xfrm>
          <a:prstGeom prst="rect">
            <a:avLst/>
          </a:prstGeom>
        </p:spPr>
        <p:txBody>
          <a:bodyPr lIns="0" tIns="0" rIns="0" bIns="0" rtlCol="0" anchor="t">
            <a:spAutoFit/>
          </a:bodyPr>
          <a:lstStyle/>
          <a:p>
            <a:pPr marL="863599" lvl="1" indent="-431800" algn="l">
              <a:lnSpc>
                <a:spcPts val="5599"/>
              </a:lnSpc>
              <a:buFont typeface="Arial"/>
              <a:buChar char="•"/>
            </a:pPr>
            <a:r>
              <a:rPr lang="en-US" sz="3999" spc="-327" dirty="0">
                <a:solidFill>
                  <a:srgbClr val="156669"/>
                </a:solidFill>
                <a:latin typeface="Public Sans"/>
              </a:rPr>
              <a:t>ER Diagram &amp; Schema Diagram &amp;  Use Case Diagram </a:t>
            </a:r>
          </a:p>
        </p:txBody>
      </p:sp>
      <p:sp>
        <p:nvSpPr>
          <p:cNvPr id="15" name="TextBox 15"/>
          <p:cNvSpPr txBox="1"/>
          <p:nvPr/>
        </p:nvSpPr>
        <p:spPr>
          <a:xfrm>
            <a:off x="627171" y="7284600"/>
            <a:ext cx="5525042" cy="656462"/>
          </a:xfrm>
          <a:prstGeom prst="rect">
            <a:avLst/>
          </a:prstGeom>
        </p:spPr>
        <p:txBody>
          <a:bodyPr wrap="square" lIns="0" tIns="0" rIns="0" bIns="0" rtlCol="0" anchor="t">
            <a:spAutoFit/>
          </a:bodyPr>
          <a:lstStyle/>
          <a:p>
            <a:pPr marL="863599" lvl="1" indent="-431800" algn="l">
              <a:lnSpc>
                <a:spcPts val="5599"/>
              </a:lnSpc>
              <a:buFont typeface="Arial"/>
              <a:buChar char="•"/>
            </a:pPr>
            <a:r>
              <a:rPr lang="en-US" sz="3999" spc="-327" dirty="0">
                <a:solidFill>
                  <a:srgbClr val="156669"/>
                </a:solidFill>
                <a:latin typeface="Public Sans"/>
              </a:rPr>
              <a:t>Expert System &amp; Flask</a:t>
            </a:r>
          </a:p>
        </p:txBody>
      </p:sp>
      <p:sp>
        <p:nvSpPr>
          <p:cNvPr id="16" name="TextBox 16"/>
          <p:cNvSpPr txBox="1"/>
          <p:nvPr/>
        </p:nvSpPr>
        <p:spPr>
          <a:xfrm>
            <a:off x="627170" y="5847718"/>
            <a:ext cx="2920246" cy="656462"/>
          </a:xfrm>
          <a:prstGeom prst="rect">
            <a:avLst/>
          </a:prstGeom>
        </p:spPr>
        <p:txBody>
          <a:bodyPr wrap="square" lIns="0" tIns="0" rIns="0" bIns="0" rtlCol="0" anchor="t">
            <a:spAutoFit/>
          </a:bodyPr>
          <a:lstStyle/>
          <a:p>
            <a:pPr marL="863599" lvl="1" indent="-431800" algn="l">
              <a:lnSpc>
                <a:spcPts val="5599"/>
              </a:lnSpc>
              <a:buFont typeface="Arial"/>
              <a:buChar char="•"/>
            </a:pPr>
            <a:r>
              <a:rPr lang="en-US" sz="3999" spc="-327" dirty="0">
                <a:solidFill>
                  <a:srgbClr val="156669"/>
                </a:solidFill>
                <a:latin typeface="Public Sans"/>
              </a:rPr>
              <a:t>Dataset</a:t>
            </a:r>
          </a:p>
        </p:txBody>
      </p:sp>
      <p:sp>
        <p:nvSpPr>
          <p:cNvPr id="20" name="TextBox 19">
            <a:extLst>
              <a:ext uri="{FF2B5EF4-FFF2-40B4-BE49-F238E27FC236}">
                <a16:creationId xmlns:a16="http://schemas.microsoft.com/office/drawing/2014/main" id="{84EAEF7A-42C5-9E78-3B40-A5DD08A94DB2}"/>
              </a:ext>
            </a:extLst>
          </p:cNvPr>
          <p:cNvSpPr txBox="1"/>
          <p:nvPr/>
        </p:nvSpPr>
        <p:spPr>
          <a:xfrm>
            <a:off x="556684" y="5083155"/>
            <a:ext cx="2485898" cy="748795"/>
          </a:xfrm>
          <a:prstGeom prst="rect">
            <a:avLst/>
          </a:prstGeom>
          <a:noFill/>
        </p:spPr>
        <p:txBody>
          <a:bodyPr wrap="square">
            <a:spAutoFit/>
          </a:bodyPr>
          <a:lstStyle/>
          <a:p>
            <a:pPr marL="863599" marR="0" lvl="1" indent="-431800" defTabSz="914400" rtl="0" eaLnBrk="1" fontAlgn="auto" latinLnBrk="0" hangingPunct="1">
              <a:lnSpc>
                <a:spcPts val="5599"/>
              </a:lnSpc>
              <a:spcBef>
                <a:spcPts val="0"/>
              </a:spcBef>
              <a:spcAft>
                <a:spcPts val="0"/>
              </a:spcAft>
              <a:buClrTx/>
              <a:buSzTx/>
              <a:buFont typeface="Arial"/>
              <a:buChar char="•"/>
              <a:tabLst/>
              <a:defRPr/>
            </a:pPr>
            <a:r>
              <a:rPr kumimoji="0" lang="en-US" sz="3999" b="0" i="0" u="none" strike="noStrike" kern="1200" cap="none" spc="-327" normalizeH="0" baseline="0" noProof="0" dirty="0">
                <a:ln>
                  <a:noFill/>
                </a:ln>
                <a:solidFill>
                  <a:srgbClr val="156669"/>
                </a:solidFill>
                <a:effectLst/>
                <a:uLnTx/>
                <a:uFillTx/>
                <a:latin typeface="Public Sans"/>
                <a:ea typeface="+mn-ea"/>
                <a:cs typeface="+mn-cs"/>
              </a:rPr>
              <a:t>Demo</a:t>
            </a:r>
          </a:p>
        </p:txBody>
      </p:sp>
      <p:sp>
        <p:nvSpPr>
          <p:cNvPr id="17" name="Slide Number Placeholder 16">
            <a:extLst>
              <a:ext uri="{FF2B5EF4-FFF2-40B4-BE49-F238E27FC236}">
                <a16:creationId xmlns:a16="http://schemas.microsoft.com/office/drawing/2014/main" id="{5D0F3B0A-1B71-1660-949C-B8DE4AFE0BA7}"/>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7" name="Group 7"/>
          <p:cNvGrpSpPr/>
          <p:nvPr/>
        </p:nvGrpSpPr>
        <p:grpSpPr>
          <a:xfrm>
            <a:off x="6632104" y="3146211"/>
            <a:ext cx="4101801" cy="3405403"/>
            <a:chOff x="0" y="0"/>
            <a:chExt cx="5469069" cy="4540537"/>
          </a:xfrm>
        </p:grpSpPr>
        <p:sp>
          <p:nvSpPr>
            <p:cNvPr id="8" name="AutoShape 8"/>
            <p:cNvSpPr/>
            <p:nvPr/>
          </p:nvSpPr>
          <p:spPr>
            <a:xfrm rot="-5400000">
              <a:off x="1449623" y="1310700"/>
              <a:ext cx="10589" cy="1752482"/>
            </a:xfrm>
            <a:prstGeom prst="rect">
              <a:avLst/>
            </a:prstGeom>
            <a:solidFill>
              <a:srgbClr val="000000"/>
            </a:solidFill>
          </p:spPr>
          <p:txBody>
            <a:bodyPr/>
            <a:lstStyle/>
            <a:p>
              <a:endParaRPr lang="en-US"/>
            </a:p>
          </p:txBody>
        </p:sp>
        <p:grpSp>
          <p:nvGrpSpPr>
            <p:cNvPr id="9" name="Group 9"/>
            <p:cNvGrpSpPr/>
            <p:nvPr/>
          </p:nvGrpSpPr>
          <p:grpSpPr>
            <a:xfrm>
              <a:off x="0" y="0"/>
              <a:ext cx="5469069" cy="4540537"/>
              <a:chOff x="0" y="0"/>
              <a:chExt cx="32802236" cy="27233112"/>
            </a:xfrm>
          </p:grpSpPr>
          <p:sp>
            <p:nvSpPr>
              <p:cNvPr id="10" name="Freeform 10"/>
              <p:cNvSpPr/>
              <p:nvPr/>
            </p:nvSpPr>
            <p:spPr>
              <a:xfrm>
                <a:off x="0" y="0"/>
                <a:ext cx="32802237" cy="27233113"/>
              </a:xfrm>
              <a:custGeom>
                <a:avLst/>
                <a:gdLst/>
                <a:ahLst/>
                <a:cxnLst/>
                <a:rect l="l" t="t" r="r" b="b"/>
                <a:pathLst>
                  <a:path w="32802237" h="27233113">
                    <a:moveTo>
                      <a:pt x="32576176" y="0"/>
                    </a:moveTo>
                    <a:lnTo>
                      <a:pt x="0" y="0"/>
                    </a:lnTo>
                    <a:lnTo>
                      <a:pt x="0" y="27233113"/>
                    </a:lnTo>
                    <a:lnTo>
                      <a:pt x="32802237" y="27233113"/>
                    </a:lnTo>
                    <a:lnTo>
                      <a:pt x="32802237" y="0"/>
                    </a:lnTo>
                    <a:lnTo>
                      <a:pt x="32576176" y="0"/>
                    </a:lnTo>
                    <a:close/>
                    <a:moveTo>
                      <a:pt x="32576176" y="27007052"/>
                    </a:moveTo>
                    <a:lnTo>
                      <a:pt x="228600" y="27007052"/>
                    </a:lnTo>
                    <a:lnTo>
                      <a:pt x="228600" y="228600"/>
                    </a:lnTo>
                    <a:lnTo>
                      <a:pt x="32576176" y="228600"/>
                    </a:lnTo>
                    <a:lnTo>
                      <a:pt x="32576176" y="27007052"/>
                    </a:lnTo>
                    <a:close/>
                  </a:path>
                </a:pathLst>
              </a:custGeom>
              <a:solidFill>
                <a:srgbClr val="000000"/>
              </a:solidFill>
            </p:spPr>
            <p:txBody>
              <a:bodyPr/>
              <a:lstStyle/>
              <a:p>
                <a:endParaRPr lang="en-US"/>
              </a:p>
            </p:txBody>
          </p:sp>
        </p:grpSp>
      </p:grpSp>
      <p:sp>
        <p:nvSpPr>
          <p:cNvPr id="11" name="Freeform 11"/>
          <p:cNvSpPr/>
          <p:nvPr/>
        </p:nvSpPr>
        <p:spPr>
          <a:xfrm>
            <a:off x="6107455" y="6127911"/>
            <a:ext cx="4918766" cy="4031927"/>
          </a:xfrm>
          <a:custGeom>
            <a:avLst/>
            <a:gdLst/>
            <a:ahLst/>
            <a:cxnLst/>
            <a:rect l="l" t="t" r="r" b="b"/>
            <a:pathLst>
              <a:path w="6156106" h="5182322">
                <a:moveTo>
                  <a:pt x="0" y="0"/>
                </a:moveTo>
                <a:lnTo>
                  <a:pt x="6156106" y="0"/>
                </a:lnTo>
                <a:lnTo>
                  <a:pt x="6156106" y="5182321"/>
                </a:lnTo>
                <a:lnTo>
                  <a:pt x="0" y="51823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844929" y="1532221"/>
            <a:ext cx="4105037" cy="762000"/>
          </a:xfrm>
          <a:prstGeom prst="rect">
            <a:avLst/>
          </a:prstGeom>
        </p:spPr>
        <p:txBody>
          <a:bodyPr lIns="0" tIns="0" rIns="0" bIns="0" rtlCol="0" anchor="t">
            <a:spAutoFit/>
          </a:bodyPr>
          <a:lstStyle/>
          <a:p>
            <a:pPr algn="ctr">
              <a:lnSpc>
                <a:spcPts val="6299"/>
              </a:lnSpc>
              <a:spcBef>
                <a:spcPct val="0"/>
              </a:spcBef>
            </a:pPr>
            <a:r>
              <a:rPr lang="en-US" sz="4499" spc="-368">
                <a:solidFill>
                  <a:srgbClr val="FFFFFF"/>
                </a:solidFill>
                <a:latin typeface="Public Sans Bold"/>
              </a:rPr>
              <a:t>Machine Learning</a:t>
            </a:r>
          </a:p>
        </p:txBody>
      </p:sp>
      <p:sp>
        <p:nvSpPr>
          <p:cNvPr id="13" name="TextBox 13"/>
          <p:cNvSpPr txBox="1"/>
          <p:nvPr/>
        </p:nvSpPr>
        <p:spPr>
          <a:xfrm>
            <a:off x="0" y="401903"/>
            <a:ext cx="7977706" cy="1071246"/>
          </a:xfrm>
          <a:prstGeom prst="rect">
            <a:avLst/>
          </a:prstGeom>
        </p:spPr>
        <p:txBody>
          <a:bodyPr lIns="0" tIns="0" rIns="0" bIns="0" rtlCol="0" anchor="t">
            <a:spAutoFit/>
          </a:bodyPr>
          <a:lstStyle/>
          <a:p>
            <a:pPr algn="ctr">
              <a:lnSpc>
                <a:spcPts val="8679"/>
              </a:lnSpc>
              <a:spcBef>
                <a:spcPct val="0"/>
              </a:spcBef>
            </a:pPr>
            <a:r>
              <a:rPr lang="en-US" sz="6199" spc="-508">
                <a:solidFill>
                  <a:srgbClr val="048581"/>
                </a:solidFill>
                <a:latin typeface="Public Sans Bold"/>
              </a:rPr>
              <a:t>System Methodology  (1)</a:t>
            </a:r>
          </a:p>
        </p:txBody>
      </p:sp>
      <p:sp>
        <p:nvSpPr>
          <p:cNvPr id="14" name="TextBox 14"/>
          <p:cNvSpPr txBox="1"/>
          <p:nvPr/>
        </p:nvSpPr>
        <p:spPr>
          <a:xfrm>
            <a:off x="1525843" y="3390900"/>
            <a:ext cx="4101801" cy="3162276"/>
          </a:xfrm>
          <a:prstGeom prst="rect">
            <a:avLst/>
          </a:prstGeom>
        </p:spPr>
        <p:txBody>
          <a:bodyPr wrap="square" lIns="0" tIns="0" rIns="0" bIns="0" rtlCol="0" anchor="t">
            <a:spAutoFit/>
          </a:bodyPr>
          <a:lstStyle/>
          <a:p>
            <a:pPr algn="l">
              <a:lnSpc>
                <a:spcPts val="6299"/>
              </a:lnSpc>
              <a:spcBef>
                <a:spcPct val="0"/>
              </a:spcBef>
            </a:pPr>
            <a:r>
              <a:rPr lang="en-US" sz="4500" spc="-369" dirty="0">
                <a:solidFill>
                  <a:srgbClr val="048581"/>
                </a:solidFill>
                <a:latin typeface="Public Sans Bold"/>
              </a:rPr>
              <a:t>Editor </a:t>
            </a:r>
          </a:p>
          <a:p>
            <a:pPr algn="l">
              <a:lnSpc>
                <a:spcPts val="6299"/>
              </a:lnSpc>
              <a:spcBef>
                <a:spcPct val="0"/>
              </a:spcBef>
            </a:pPr>
            <a:r>
              <a:rPr lang="en-US" sz="4500" spc="-369" dirty="0">
                <a:solidFill>
                  <a:srgbClr val="048581"/>
                </a:solidFill>
                <a:latin typeface="Public Sans Bold"/>
              </a:rPr>
              <a:t>Google Colab &amp;</a:t>
            </a:r>
          </a:p>
          <a:p>
            <a:pPr algn="l">
              <a:lnSpc>
                <a:spcPts val="6299"/>
              </a:lnSpc>
              <a:spcBef>
                <a:spcPct val="0"/>
              </a:spcBef>
            </a:pPr>
            <a:r>
              <a:rPr lang="en-US" sz="4500" spc="-369" dirty="0">
                <a:solidFill>
                  <a:srgbClr val="048581"/>
                </a:solidFill>
                <a:latin typeface="Public Sans Bold"/>
              </a:rPr>
              <a:t>Visual Studio Code</a:t>
            </a:r>
          </a:p>
        </p:txBody>
      </p:sp>
      <p:sp>
        <p:nvSpPr>
          <p:cNvPr id="15" name="TextBox 15"/>
          <p:cNvSpPr txBox="1"/>
          <p:nvPr/>
        </p:nvSpPr>
        <p:spPr>
          <a:xfrm>
            <a:off x="6841700" y="4020237"/>
            <a:ext cx="2405963" cy="1571625"/>
          </a:xfrm>
          <a:prstGeom prst="rect">
            <a:avLst/>
          </a:prstGeom>
        </p:spPr>
        <p:txBody>
          <a:bodyPr lIns="0" tIns="0" rIns="0" bIns="0" rtlCol="0" anchor="t">
            <a:spAutoFit/>
          </a:bodyPr>
          <a:lstStyle/>
          <a:p>
            <a:pPr algn="r">
              <a:lnSpc>
                <a:spcPts val="6299"/>
              </a:lnSpc>
              <a:spcBef>
                <a:spcPct val="0"/>
              </a:spcBef>
            </a:pPr>
            <a:r>
              <a:rPr lang="en-US" sz="4500" spc="-369" dirty="0">
                <a:solidFill>
                  <a:srgbClr val="FFFFFF"/>
                </a:solidFill>
                <a:latin typeface="Public Sans Bold"/>
              </a:rPr>
              <a:t>Language</a:t>
            </a:r>
          </a:p>
          <a:p>
            <a:pPr algn="r">
              <a:lnSpc>
                <a:spcPts val="6299"/>
              </a:lnSpc>
              <a:spcBef>
                <a:spcPct val="0"/>
              </a:spcBef>
            </a:pPr>
            <a:r>
              <a:rPr lang="en-US" sz="4500" spc="-369" dirty="0">
                <a:solidFill>
                  <a:srgbClr val="FFFFFF"/>
                </a:solidFill>
                <a:latin typeface="Public Sans Bold"/>
              </a:rPr>
              <a:t>      Python</a:t>
            </a:r>
          </a:p>
        </p:txBody>
      </p:sp>
      <p:sp>
        <p:nvSpPr>
          <p:cNvPr id="16" name="TextBox 16"/>
          <p:cNvSpPr txBox="1"/>
          <p:nvPr/>
        </p:nvSpPr>
        <p:spPr>
          <a:xfrm>
            <a:off x="11908511" y="4519611"/>
            <a:ext cx="3844626" cy="1552575"/>
          </a:xfrm>
          <a:prstGeom prst="rect">
            <a:avLst/>
          </a:prstGeom>
        </p:spPr>
        <p:txBody>
          <a:bodyPr wrap="square" lIns="0" tIns="0" rIns="0" bIns="0" rtlCol="0" anchor="t">
            <a:spAutoFit/>
          </a:bodyPr>
          <a:lstStyle/>
          <a:p>
            <a:pPr algn="l">
              <a:lnSpc>
                <a:spcPts val="6299"/>
              </a:lnSpc>
              <a:spcBef>
                <a:spcPct val="0"/>
              </a:spcBef>
            </a:pPr>
            <a:r>
              <a:rPr lang="en-US" sz="4499" spc="-368" dirty="0">
                <a:solidFill>
                  <a:srgbClr val="048581"/>
                </a:solidFill>
                <a:latin typeface="Public Sans Bold"/>
              </a:rPr>
              <a:t>Model</a:t>
            </a:r>
          </a:p>
          <a:p>
            <a:pPr algn="l">
              <a:lnSpc>
                <a:spcPts val="6299"/>
              </a:lnSpc>
              <a:spcBef>
                <a:spcPct val="0"/>
              </a:spcBef>
            </a:pPr>
            <a:r>
              <a:rPr lang="en-US" sz="4499" spc="-368" dirty="0">
                <a:solidFill>
                  <a:srgbClr val="048581"/>
                </a:solidFill>
                <a:latin typeface="Public Sans Bold"/>
              </a:rPr>
              <a:t>Randome forest</a:t>
            </a:r>
          </a:p>
        </p:txBody>
      </p:sp>
      <p:grpSp>
        <p:nvGrpSpPr>
          <p:cNvPr id="17" name="Group 17"/>
          <p:cNvGrpSpPr/>
          <p:nvPr/>
        </p:nvGrpSpPr>
        <p:grpSpPr>
          <a:xfrm>
            <a:off x="11657830" y="3146211"/>
            <a:ext cx="4101801" cy="3405403"/>
            <a:chOff x="0" y="0"/>
            <a:chExt cx="5469069" cy="4540537"/>
          </a:xfrm>
        </p:grpSpPr>
        <p:sp>
          <p:nvSpPr>
            <p:cNvPr id="18" name="AutoShape 18"/>
            <p:cNvSpPr/>
            <p:nvPr/>
          </p:nvSpPr>
          <p:spPr>
            <a:xfrm rot="16200000">
              <a:off x="1541228" y="1995305"/>
              <a:ext cx="10589" cy="1752482"/>
            </a:xfrm>
            <a:prstGeom prst="rect">
              <a:avLst/>
            </a:prstGeom>
            <a:solidFill>
              <a:srgbClr val="000000"/>
            </a:solidFill>
          </p:spPr>
          <p:txBody>
            <a:bodyPr/>
            <a:lstStyle/>
            <a:p>
              <a:endParaRPr lang="en-US" dirty="0"/>
            </a:p>
          </p:txBody>
        </p:sp>
        <p:grpSp>
          <p:nvGrpSpPr>
            <p:cNvPr id="19" name="Group 19"/>
            <p:cNvGrpSpPr/>
            <p:nvPr/>
          </p:nvGrpSpPr>
          <p:grpSpPr>
            <a:xfrm>
              <a:off x="0" y="0"/>
              <a:ext cx="5469069" cy="4540537"/>
              <a:chOff x="0" y="0"/>
              <a:chExt cx="32802236" cy="27233112"/>
            </a:xfrm>
          </p:grpSpPr>
          <p:sp>
            <p:nvSpPr>
              <p:cNvPr id="20" name="Freeform 20"/>
              <p:cNvSpPr/>
              <p:nvPr/>
            </p:nvSpPr>
            <p:spPr>
              <a:xfrm>
                <a:off x="0" y="0"/>
                <a:ext cx="32802237" cy="27233113"/>
              </a:xfrm>
              <a:custGeom>
                <a:avLst/>
                <a:gdLst/>
                <a:ahLst/>
                <a:cxnLst/>
                <a:rect l="l" t="t" r="r" b="b"/>
                <a:pathLst>
                  <a:path w="32802237" h="27233113">
                    <a:moveTo>
                      <a:pt x="32576176" y="0"/>
                    </a:moveTo>
                    <a:lnTo>
                      <a:pt x="0" y="0"/>
                    </a:lnTo>
                    <a:lnTo>
                      <a:pt x="0" y="27233113"/>
                    </a:lnTo>
                    <a:lnTo>
                      <a:pt x="32802237" y="27233113"/>
                    </a:lnTo>
                    <a:lnTo>
                      <a:pt x="32802237" y="0"/>
                    </a:lnTo>
                    <a:lnTo>
                      <a:pt x="32576176" y="0"/>
                    </a:lnTo>
                    <a:close/>
                    <a:moveTo>
                      <a:pt x="32576176" y="27007052"/>
                    </a:moveTo>
                    <a:lnTo>
                      <a:pt x="228600" y="27007052"/>
                    </a:lnTo>
                    <a:lnTo>
                      <a:pt x="228600" y="228600"/>
                    </a:lnTo>
                    <a:lnTo>
                      <a:pt x="32576176" y="228600"/>
                    </a:lnTo>
                    <a:lnTo>
                      <a:pt x="32576176" y="27007052"/>
                    </a:lnTo>
                    <a:close/>
                  </a:path>
                </a:pathLst>
              </a:custGeom>
              <a:solidFill>
                <a:srgbClr val="000000"/>
              </a:solidFill>
            </p:spPr>
            <p:txBody>
              <a:bodyPr/>
              <a:lstStyle/>
              <a:p>
                <a:endParaRPr lang="en-US"/>
              </a:p>
            </p:txBody>
          </p:sp>
        </p:grpSp>
      </p:grpSp>
      <p:grpSp>
        <p:nvGrpSpPr>
          <p:cNvPr id="21" name="Group 21"/>
          <p:cNvGrpSpPr/>
          <p:nvPr/>
        </p:nvGrpSpPr>
        <p:grpSpPr>
          <a:xfrm>
            <a:off x="1355697" y="3146211"/>
            <a:ext cx="4101801" cy="3405403"/>
            <a:chOff x="0" y="0"/>
            <a:chExt cx="5469069" cy="4540537"/>
          </a:xfrm>
        </p:grpSpPr>
        <p:sp>
          <p:nvSpPr>
            <p:cNvPr id="22" name="AutoShape 22"/>
            <p:cNvSpPr/>
            <p:nvPr/>
          </p:nvSpPr>
          <p:spPr>
            <a:xfrm rot="16200000">
              <a:off x="1400151" y="555372"/>
              <a:ext cx="10589" cy="1752482"/>
            </a:xfrm>
            <a:prstGeom prst="rect">
              <a:avLst/>
            </a:prstGeom>
            <a:solidFill>
              <a:srgbClr val="000000"/>
            </a:solidFill>
          </p:spPr>
          <p:txBody>
            <a:bodyPr/>
            <a:lstStyle/>
            <a:p>
              <a:endParaRPr lang="en-US" dirty="0"/>
            </a:p>
          </p:txBody>
        </p:sp>
        <p:grpSp>
          <p:nvGrpSpPr>
            <p:cNvPr id="23" name="Group 23"/>
            <p:cNvGrpSpPr/>
            <p:nvPr/>
          </p:nvGrpSpPr>
          <p:grpSpPr>
            <a:xfrm>
              <a:off x="0" y="0"/>
              <a:ext cx="5469069" cy="4540537"/>
              <a:chOff x="0" y="0"/>
              <a:chExt cx="32802236" cy="27233112"/>
            </a:xfrm>
          </p:grpSpPr>
          <p:sp>
            <p:nvSpPr>
              <p:cNvPr id="24" name="Freeform 24"/>
              <p:cNvSpPr/>
              <p:nvPr/>
            </p:nvSpPr>
            <p:spPr>
              <a:xfrm>
                <a:off x="0" y="0"/>
                <a:ext cx="32802237" cy="27233113"/>
              </a:xfrm>
              <a:custGeom>
                <a:avLst/>
                <a:gdLst/>
                <a:ahLst/>
                <a:cxnLst/>
                <a:rect l="l" t="t" r="r" b="b"/>
                <a:pathLst>
                  <a:path w="32802237" h="27233113">
                    <a:moveTo>
                      <a:pt x="32576176" y="0"/>
                    </a:moveTo>
                    <a:lnTo>
                      <a:pt x="0" y="0"/>
                    </a:lnTo>
                    <a:lnTo>
                      <a:pt x="0" y="27233113"/>
                    </a:lnTo>
                    <a:lnTo>
                      <a:pt x="32802237" y="27233113"/>
                    </a:lnTo>
                    <a:lnTo>
                      <a:pt x="32802237" y="0"/>
                    </a:lnTo>
                    <a:lnTo>
                      <a:pt x="32576176" y="0"/>
                    </a:lnTo>
                    <a:close/>
                    <a:moveTo>
                      <a:pt x="32576176" y="27007052"/>
                    </a:moveTo>
                    <a:lnTo>
                      <a:pt x="228600" y="27007052"/>
                    </a:lnTo>
                    <a:lnTo>
                      <a:pt x="228600" y="228600"/>
                    </a:lnTo>
                    <a:lnTo>
                      <a:pt x="32576176" y="228600"/>
                    </a:lnTo>
                    <a:lnTo>
                      <a:pt x="32576176" y="27007052"/>
                    </a:lnTo>
                    <a:close/>
                  </a:path>
                </a:pathLst>
              </a:custGeom>
              <a:solidFill>
                <a:srgbClr val="000000"/>
              </a:solidFill>
            </p:spPr>
            <p:txBody>
              <a:bodyPr/>
              <a:lstStyle/>
              <a:p>
                <a:endParaRPr lang="en-US"/>
              </a:p>
            </p:txBody>
          </p:sp>
        </p:grpSp>
      </p:grpSp>
      <p:sp>
        <p:nvSpPr>
          <p:cNvPr id="2" name="Slide Number Placeholder 1">
            <a:extLst>
              <a:ext uri="{FF2B5EF4-FFF2-40B4-BE49-F238E27FC236}">
                <a16:creationId xmlns:a16="http://schemas.microsoft.com/office/drawing/2014/main" id="{81DA76C4-BCB0-55C7-04AB-18F7890B6081}"/>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flipH="1">
            <a:off x="0" y="3553363"/>
            <a:ext cx="3635402" cy="4365657"/>
          </a:xfrm>
          <a:custGeom>
            <a:avLst/>
            <a:gdLst/>
            <a:ahLst/>
            <a:cxnLst/>
            <a:rect l="l" t="t" r="r" b="b"/>
            <a:pathLst>
              <a:path w="3635402" h="4365657">
                <a:moveTo>
                  <a:pt x="3635402" y="0"/>
                </a:moveTo>
                <a:lnTo>
                  <a:pt x="0" y="0"/>
                </a:lnTo>
                <a:lnTo>
                  <a:pt x="0" y="4365657"/>
                </a:lnTo>
                <a:lnTo>
                  <a:pt x="3635402" y="4365657"/>
                </a:lnTo>
                <a:lnTo>
                  <a:pt x="3635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41206" y="426402"/>
            <a:ext cx="7977706" cy="1019446"/>
          </a:xfrm>
          <a:prstGeom prst="rect">
            <a:avLst/>
          </a:prstGeom>
        </p:spPr>
        <p:txBody>
          <a:bodyPr lIns="0" tIns="0" rIns="0" bIns="0" rtlCol="0" anchor="t">
            <a:spAutoFit/>
          </a:bodyPr>
          <a:lstStyle/>
          <a:p>
            <a:pPr>
              <a:lnSpc>
                <a:spcPts val="8679"/>
              </a:lnSpc>
              <a:spcBef>
                <a:spcPct val="0"/>
              </a:spcBef>
            </a:pPr>
            <a:r>
              <a:rPr lang="en-US" sz="6199" spc="-508" dirty="0">
                <a:solidFill>
                  <a:srgbClr val="048581"/>
                </a:solidFill>
                <a:latin typeface="Public Sans Bold"/>
              </a:rPr>
              <a:t>System Methodology (2) </a:t>
            </a:r>
          </a:p>
        </p:txBody>
      </p:sp>
      <p:sp>
        <p:nvSpPr>
          <p:cNvPr id="5" name="TextBox 5"/>
          <p:cNvSpPr txBox="1"/>
          <p:nvPr/>
        </p:nvSpPr>
        <p:spPr>
          <a:xfrm>
            <a:off x="3934317" y="2975952"/>
            <a:ext cx="1393798" cy="762000"/>
          </a:xfrm>
          <a:prstGeom prst="rect">
            <a:avLst/>
          </a:prstGeom>
        </p:spPr>
        <p:txBody>
          <a:bodyPr wrap="square" lIns="0" tIns="0" rIns="0" bIns="0" rtlCol="0" anchor="t">
            <a:spAutoFit/>
          </a:bodyPr>
          <a:lstStyle/>
          <a:p>
            <a:pPr algn="ctr">
              <a:lnSpc>
                <a:spcPts val="6299"/>
              </a:lnSpc>
              <a:spcBef>
                <a:spcPct val="0"/>
              </a:spcBef>
            </a:pPr>
            <a:r>
              <a:rPr lang="en-US" sz="4499" spc="-368" dirty="0">
                <a:solidFill>
                  <a:srgbClr val="FFFFFF"/>
                </a:solidFill>
                <a:latin typeface="Public Sans Bold"/>
              </a:rPr>
              <a:t>SVM</a:t>
            </a:r>
          </a:p>
        </p:txBody>
      </p:sp>
      <p:sp>
        <p:nvSpPr>
          <p:cNvPr id="6" name="TextBox 6"/>
          <p:cNvSpPr txBox="1"/>
          <p:nvPr/>
        </p:nvSpPr>
        <p:spPr>
          <a:xfrm>
            <a:off x="801489" y="1577734"/>
            <a:ext cx="7617423" cy="762000"/>
          </a:xfrm>
          <a:prstGeom prst="rect">
            <a:avLst/>
          </a:prstGeom>
        </p:spPr>
        <p:txBody>
          <a:bodyPr wrap="square" lIns="0" tIns="0" rIns="0" bIns="0" rtlCol="0" anchor="t">
            <a:spAutoFit/>
          </a:bodyPr>
          <a:lstStyle/>
          <a:p>
            <a:pPr>
              <a:lnSpc>
                <a:spcPts val="6299"/>
              </a:lnSpc>
              <a:spcBef>
                <a:spcPct val="0"/>
              </a:spcBef>
            </a:pPr>
            <a:r>
              <a:rPr lang="en-US" sz="4499" spc="-368" dirty="0">
                <a:solidFill>
                  <a:srgbClr val="F5F5EF"/>
                </a:solidFill>
                <a:latin typeface="Public Sans Bold"/>
              </a:rPr>
              <a:t>Machine learning on Old dataset</a:t>
            </a:r>
          </a:p>
        </p:txBody>
      </p:sp>
      <p:sp>
        <p:nvSpPr>
          <p:cNvPr id="7" name="TextBox 7"/>
          <p:cNvSpPr txBox="1"/>
          <p:nvPr/>
        </p:nvSpPr>
        <p:spPr>
          <a:xfrm>
            <a:off x="1817701" y="3734002"/>
            <a:ext cx="1393798" cy="837566"/>
          </a:xfrm>
          <a:prstGeom prst="rect">
            <a:avLst/>
          </a:prstGeom>
        </p:spPr>
        <p:txBody>
          <a:bodyPr wrap="square" lIns="0" tIns="0" rIns="0" bIns="0" rtlCol="0" anchor="t">
            <a:spAutoFit/>
          </a:bodyPr>
          <a:lstStyle/>
          <a:p>
            <a:pPr algn="ctr">
              <a:lnSpc>
                <a:spcPts val="6859"/>
              </a:lnSpc>
              <a:spcBef>
                <a:spcPct val="0"/>
              </a:spcBef>
            </a:pPr>
            <a:r>
              <a:rPr lang="en-US" sz="4899" spc="-401" dirty="0">
                <a:solidFill>
                  <a:srgbClr val="FFFFFF"/>
                </a:solidFill>
                <a:latin typeface="Public Sans Bold"/>
              </a:rPr>
              <a:t>98%</a:t>
            </a:r>
          </a:p>
        </p:txBody>
      </p:sp>
      <p:sp>
        <p:nvSpPr>
          <p:cNvPr id="8" name="TextBox 8"/>
          <p:cNvSpPr txBox="1"/>
          <p:nvPr/>
        </p:nvSpPr>
        <p:spPr>
          <a:xfrm>
            <a:off x="15494650" y="266700"/>
            <a:ext cx="2498341" cy="762000"/>
          </a:xfrm>
          <a:prstGeom prst="rect">
            <a:avLst/>
          </a:prstGeom>
        </p:spPr>
        <p:txBody>
          <a:bodyPr lIns="0" tIns="0" rIns="0" bIns="0" rtlCol="0" anchor="t">
            <a:spAutoFit/>
          </a:bodyPr>
          <a:lstStyle/>
          <a:p>
            <a:pPr algn="ctr">
              <a:lnSpc>
                <a:spcPts val="6299"/>
              </a:lnSpc>
              <a:spcBef>
                <a:spcPct val="0"/>
              </a:spcBef>
            </a:pPr>
            <a:r>
              <a:rPr lang="en-US" sz="4499" spc="-368">
                <a:solidFill>
                  <a:srgbClr val="FFFFFF"/>
                </a:solidFill>
                <a:latin typeface="Public Sans Bold"/>
              </a:rPr>
              <a:t>Before</a:t>
            </a:r>
          </a:p>
        </p:txBody>
      </p:sp>
      <p:sp>
        <p:nvSpPr>
          <p:cNvPr id="9" name="TextBox 9"/>
          <p:cNvSpPr txBox="1"/>
          <p:nvPr/>
        </p:nvSpPr>
        <p:spPr>
          <a:xfrm>
            <a:off x="2134418" y="9512980"/>
            <a:ext cx="1349692" cy="533400"/>
          </a:xfrm>
          <a:prstGeom prst="rect">
            <a:avLst/>
          </a:prstGeom>
        </p:spPr>
        <p:txBody>
          <a:bodyPr lIns="0" tIns="0" rIns="0" bIns="0" rtlCol="0" anchor="t">
            <a:spAutoFit/>
          </a:bodyPr>
          <a:lstStyle/>
          <a:p>
            <a:pPr algn="ctr">
              <a:lnSpc>
                <a:spcPts val="4200"/>
              </a:lnSpc>
              <a:spcBef>
                <a:spcPct val="0"/>
              </a:spcBef>
            </a:pPr>
            <a:r>
              <a:rPr lang="en-US" sz="3000" spc="-246" dirty="0">
                <a:solidFill>
                  <a:srgbClr val="156669"/>
                </a:solidFill>
                <a:latin typeface="Public Sans"/>
              </a:rPr>
              <a:t>Figure.18</a:t>
            </a:r>
          </a:p>
        </p:txBody>
      </p:sp>
      <p:sp>
        <p:nvSpPr>
          <p:cNvPr id="10" name="Slide Number Placeholder 9">
            <a:extLst>
              <a:ext uri="{FF2B5EF4-FFF2-40B4-BE49-F238E27FC236}">
                <a16:creationId xmlns:a16="http://schemas.microsoft.com/office/drawing/2014/main" id="{24ECC4E1-B5E5-0063-B60B-B163F11E8551}"/>
              </a:ext>
            </a:extLst>
          </p:cNvPr>
          <p:cNvSpPr>
            <a:spLocks noGrp="1"/>
          </p:cNvSpPr>
          <p:nvPr>
            <p:ph type="sldNum" sz="quarter" idx="12"/>
          </p:nvPr>
        </p:nvSpPr>
        <p:spPr/>
        <p:txBody>
          <a:bodyPr/>
          <a:lstStyle/>
          <a:p>
            <a:fld id="{B6F15528-21DE-4FAA-801E-634DDDAF4B2B}" type="slidenum">
              <a:rPr lang="en-US" smtClean="0"/>
              <a:pPr/>
              <a:t>31</a:t>
            </a:fld>
            <a:endParaRPr lang="en-US" dirty="0"/>
          </a:p>
        </p:txBody>
      </p:sp>
      <p:pic>
        <p:nvPicPr>
          <p:cNvPr id="18" name="Picture 17" descr="A screenshot of a computer program&#10;&#10;Description automatically generated">
            <a:extLst>
              <a:ext uri="{FF2B5EF4-FFF2-40B4-BE49-F238E27FC236}">
                <a16:creationId xmlns:a16="http://schemas.microsoft.com/office/drawing/2014/main" id="{EB61A48A-1C44-FF4C-F0F4-E134685A5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1799" y="3734002"/>
            <a:ext cx="13508361" cy="577897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flipH="1">
            <a:off x="0" y="3553363"/>
            <a:ext cx="3635402" cy="4365657"/>
          </a:xfrm>
          <a:custGeom>
            <a:avLst/>
            <a:gdLst/>
            <a:ahLst/>
            <a:cxnLst/>
            <a:rect l="l" t="t" r="r" b="b"/>
            <a:pathLst>
              <a:path w="3635402" h="4365657">
                <a:moveTo>
                  <a:pt x="3635402" y="0"/>
                </a:moveTo>
                <a:lnTo>
                  <a:pt x="0" y="0"/>
                </a:lnTo>
                <a:lnTo>
                  <a:pt x="0" y="4365657"/>
                </a:lnTo>
                <a:lnTo>
                  <a:pt x="3635402" y="4365657"/>
                </a:lnTo>
                <a:lnTo>
                  <a:pt x="3635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41206" y="426402"/>
            <a:ext cx="7977706" cy="1019446"/>
          </a:xfrm>
          <a:prstGeom prst="rect">
            <a:avLst/>
          </a:prstGeom>
        </p:spPr>
        <p:txBody>
          <a:bodyPr lIns="0" tIns="0" rIns="0" bIns="0" rtlCol="0" anchor="t">
            <a:spAutoFit/>
          </a:bodyPr>
          <a:lstStyle/>
          <a:p>
            <a:pPr>
              <a:lnSpc>
                <a:spcPts val="8679"/>
              </a:lnSpc>
              <a:spcBef>
                <a:spcPct val="0"/>
              </a:spcBef>
            </a:pPr>
            <a:r>
              <a:rPr lang="en-US" sz="6199" spc="-508" dirty="0">
                <a:solidFill>
                  <a:srgbClr val="048581"/>
                </a:solidFill>
                <a:latin typeface="Public Sans Bold"/>
              </a:rPr>
              <a:t>System Methodology (3) </a:t>
            </a:r>
          </a:p>
        </p:txBody>
      </p:sp>
      <p:sp>
        <p:nvSpPr>
          <p:cNvPr id="5" name="TextBox 5"/>
          <p:cNvSpPr txBox="1"/>
          <p:nvPr/>
        </p:nvSpPr>
        <p:spPr>
          <a:xfrm>
            <a:off x="3429000" y="2807571"/>
            <a:ext cx="4484542" cy="762000"/>
          </a:xfrm>
          <a:prstGeom prst="rect">
            <a:avLst/>
          </a:prstGeom>
        </p:spPr>
        <p:txBody>
          <a:bodyPr lIns="0" tIns="0" rIns="0" bIns="0" rtlCol="0" anchor="t">
            <a:spAutoFit/>
          </a:bodyPr>
          <a:lstStyle/>
          <a:p>
            <a:pPr algn="ctr">
              <a:lnSpc>
                <a:spcPts val="6299"/>
              </a:lnSpc>
              <a:spcBef>
                <a:spcPct val="0"/>
              </a:spcBef>
            </a:pPr>
            <a:r>
              <a:rPr lang="en-US" sz="4499" spc="-368" dirty="0">
                <a:solidFill>
                  <a:srgbClr val="FFFFFF"/>
                </a:solidFill>
                <a:latin typeface="Public Sans Bold"/>
              </a:rPr>
              <a:t>Random Forest</a:t>
            </a:r>
          </a:p>
        </p:txBody>
      </p:sp>
      <p:sp>
        <p:nvSpPr>
          <p:cNvPr id="6" name="TextBox 6"/>
          <p:cNvSpPr txBox="1"/>
          <p:nvPr/>
        </p:nvSpPr>
        <p:spPr>
          <a:xfrm>
            <a:off x="801489" y="1600956"/>
            <a:ext cx="7617423" cy="762000"/>
          </a:xfrm>
          <a:prstGeom prst="rect">
            <a:avLst/>
          </a:prstGeom>
        </p:spPr>
        <p:txBody>
          <a:bodyPr wrap="square" lIns="0" tIns="0" rIns="0" bIns="0" rtlCol="0" anchor="t">
            <a:spAutoFit/>
          </a:bodyPr>
          <a:lstStyle/>
          <a:p>
            <a:pPr>
              <a:lnSpc>
                <a:spcPts val="6299"/>
              </a:lnSpc>
              <a:spcBef>
                <a:spcPct val="0"/>
              </a:spcBef>
            </a:pPr>
            <a:r>
              <a:rPr lang="en-US" sz="4499" spc="-368" dirty="0">
                <a:solidFill>
                  <a:srgbClr val="F5F5EF"/>
                </a:solidFill>
                <a:latin typeface="Public Sans Bold"/>
              </a:rPr>
              <a:t>Machine learning on Old dataset</a:t>
            </a:r>
          </a:p>
        </p:txBody>
      </p:sp>
      <p:sp>
        <p:nvSpPr>
          <p:cNvPr id="7" name="TextBox 7"/>
          <p:cNvSpPr txBox="1"/>
          <p:nvPr/>
        </p:nvSpPr>
        <p:spPr>
          <a:xfrm>
            <a:off x="1821451" y="3734002"/>
            <a:ext cx="1251347" cy="837566"/>
          </a:xfrm>
          <a:prstGeom prst="rect">
            <a:avLst/>
          </a:prstGeom>
        </p:spPr>
        <p:txBody>
          <a:bodyPr lIns="0" tIns="0" rIns="0" bIns="0" rtlCol="0" anchor="t">
            <a:spAutoFit/>
          </a:bodyPr>
          <a:lstStyle/>
          <a:p>
            <a:pPr algn="ctr">
              <a:lnSpc>
                <a:spcPts val="6859"/>
              </a:lnSpc>
              <a:spcBef>
                <a:spcPct val="0"/>
              </a:spcBef>
            </a:pPr>
            <a:r>
              <a:rPr lang="en-US" sz="4899" spc="-401">
                <a:solidFill>
                  <a:srgbClr val="FFFFFF"/>
                </a:solidFill>
                <a:latin typeface="Public Sans Bold"/>
              </a:rPr>
              <a:t>99%</a:t>
            </a:r>
          </a:p>
        </p:txBody>
      </p:sp>
      <p:sp>
        <p:nvSpPr>
          <p:cNvPr id="8" name="TextBox 8"/>
          <p:cNvSpPr txBox="1"/>
          <p:nvPr/>
        </p:nvSpPr>
        <p:spPr>
          <a:xfrm>
            <a:off x="15494650" y="266700"/>
            <a:ext cx="2498341" cy="762000"/>
          </a:xfrm>
          <a:prstGeom prst="rect">
            <a:avLst/>
          </a:prstGeom>
        </p:spPr>
        <p:txBody>
          <a:bodyPr lIns="0" tIns="0" rIns="0" bIns="0" rtlCol="0" anchor="t">
            <a:spAutoFit/>
          </a:bodyPr>
          <a:lstStyle/>
          <a:p>
            <a:pPr algn="ctr">
              <a:lnSpc>
                <a:spcPts val="6299"/>
              </a:lnSpc>
              <a:spcBef>
                <a:spcPct val="0"/>
              </a:spcBef>
            </a:pPr>
            <a:r>
              <a:rPr lang="en-US" sz="4499" spc="-368">
                <a:solidFill>
                  <a:srgbClr val="FFFFFF"/>
                </a:solidFill>
                <a:latin typeface="Public Sans Bold"/>
              </a:rPr>
              <a:t>Before</a:t>
            </a:r>
          </a:p>
        </p:txBody>
      </p:sp>
      <p:sp>
        <p:nvSpPr>
          <p:cNvPr id="9" name="TextBox 9"/>
          <p:cNvSpPr txBox="1"/>
          <p:nvPr/>
        </p:nvSpPr>
        <p:spPr>
          <a:xfrm>
            <a:off x="2140334" y="9534156"/>
            <a:ext cx="1495068"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Figure.19</a:t>
            </a:r>
          </a:p>
        </p:txBody>
      </p:sp>
      <p:sp>
        <p:nvSpPr>
          <p:cNvPr id="10" name="Slide Number Placeholder 9">
            <a:extLst>
              <a:ext uri="{FF2B5EF4-FFF2-40B4-BE49-F238E27FC236}">
                <a16:creationId xmlns:a16="http://schemas.microsoft.com/office/drawing/2014/main" id="{C6DA2E66-EEE2-49B1-6586-CCF566683576}"/>
              </a:ext>
            </a:extLst>
          </p:cNvPr>
          <p:cNvSpPr>
            <a:spLocks noGrp="1"/>
          </p:cNvSpPr>
          <p:nvPr>
            <p:ph type="sldNum" sz="quarter" idx="12"/>
          </p:nvPr>
        </p:nvSpPr>
        <p:spPr/>
        <p:txBody>
          <a:bodyPr/>
          <a:lstStyle/>
          <a:p>
            <a:fld id="{B6F15528-21DE-4FAA-801E-634DDDAF4B2B}" type="slidenum">
              <a:rPr lang="en-US" smtClean="0"/>
              <a:pPr/>
              <a:t>32</a:t>
            </a:fld>
            <a:endParaRPr lang="en-US" dirty="0"/>
          </a:p>
        </p:txBody>
      </p:sp>
      <p:pic>
        <p:nvPicPr>
          <p:cNvPr id="14" name="Picture 13" descr="A computer screen shot of a code&#10;&#10;Description automatically generated">
            <a:extLst>
              <a:ext uri="{FF2B5EF4-FFF2-40B4-BE49-F238E27FC236}">
                <a16:creationId xmlns:a16="http://schemas.microsoft.com/office/drawing/2014/main" id="{36DD52FA-4A56-2F30-AA50-80F183371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199" y="3553362"/>
            <a:ext cx="13487401" cy="598079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flipH="1">
            <a:off x="0" y="3553363"/>
            <a:ext cx="3635402" cy="4365657"/>
          </a:xfrm>
          <a:custGeom>
            <a:avLst/>
            <a:gdLst/>
            <a:ahLst/>
            <a:cxnLst/>
            <a:rect l="l" t="t" r="r" b="b"/>
            <a:pathLst>
              <a:path w="3635402" h="4365657">
                <a:moveTo>
                  <a:pt x="3635402" y="0"/>
                </a:moveTo>
                <a:lnTo>
                  <a:pt x="0" y="0"/>
                </a:lnTo>
                <a:lnTo>
                  <a:pt x="0" y="4365657"/>
                </a:lnTo>
                <a:lnTo>
                  <a:pt x="3635402" y="4365657"/>
                </a:lnTo>
                <a:lnTo>
                  <a:pt x="3635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41206" y="426402"/>
            <a:ext cx="7977706" cy="1019446"/>
          </a:xfrm>
          <a:prstGeom prst="rect">
            <a:avLst/>
          </a:prstGeom>
        </p:spPr>
        <p:txBody>
          <a:bodyPr lIns="0" tIns="0" rIns="0" bIns="0" rtlCol="0" anchor="t">
            <a:spAutoFit/>
          </a:bodyPr>
          <a:lstStyle/>
          <a:p>
            <a:pPr>
              <a:lnSpc>
                <a:spcPts val="8679"/>
              </a:lnSpc>
              <a:spcBef>
                <a:spcPct val="0"/>
              </a:spcBef>
            </a:pPr>
            <a:r>
              <a:rPr lang="en-US" sz="6199" spc="-508" dirty="0">
                <a:solidFill>
                  <a:srgbClr val="048581"/>
                </a:solidFill>
                <a:latin typeface="Public Sans Bold"/>
              </a:rPr>
              <a:t>System Methodology (3) </a:t>
            </a:r>
          </a:p>
        </p:txBody>
      </p:sp>
      <p:sp>
        <p:nvSpPr>
          <p:cNvPr id="5" name="TextBox 5"/>
          <p:cNvSpPr txBox="1"/>
          <p:nvPr/>
        </p:nvSpPr>
        <p:spPr>
          <a:xfrm>
            <a:off x="801489" y="1554513"/>
            <a:ext cx="7732911" cy="762000"/>
          </a:xfrm>
          <a:prstGeom prst="rect">
            <a:avLst/>
          </a:prstGeom>
        </p:spPr>
        <p:txBody>
          <a:bodyPr wrap="square" lIns="0" tIns="0" rIns="0" bIns="0" rtlCol="0" anchor="t">
            <a:spAutoFit/>
          </a:bodyPr>
          <a:lstStyle/>
          <a:p>
            <a:pPr>
              <a:lnSpc>
                <a:spcPts val="6299"/>
              </a:lnSpc>
              <a:spcBef>
                <a:spcPct val="0"/>
              </a:spcBef>
            </a:pPr>
            <a:r>
              <a:rPr lang="en-US" sz="4499" spc="-368" dirty="0">
                <a:solidFill>
                  <a:srgbClr val="F5F5EF"/>
                </a:solidFill>
                <a:latin typeface="Public Sans Bold"/>
              </a:rPr>
              <a:t>Machine learning on Old dataset</a:t>
            </a:r>
          </a:p>
        </p:txBody>
      </p:sp>
      <p:sp>
        <p:nvSpPr>
          <p:cNvPr id="6" name="TextBox 6"/>
          <p:cNvSpPr txBox="1"/>
          <p:nvPr/>
        </p:nvSpPr>
        <p:spPr>
          <a:xfrm>
            <a:off x="1820975" y="3734002"/>
            <a:ext cx="1379425" cy="837566"/>
          </a:xfrm>
          <a:prstGeom prst="rect">
            <a:avLst/>
          </a:prstGeom>
        </p:spPr>
        <p:txBody>
          <a:bodyPr wrap="square" lIns="0" tIns="0" rIns="0" bIns="0" rtlCol="0" anchor="t">
            <a:spAutoFit/>
          </a:bodyPr>
          <a:lstStyle/>
          <a:p>
            <a:pPr algn="ctr">
              <a:lnSpc>
                <a:spcPts val="6859"/>
              </a:lnSpc>
              <a:spcBef>
                <a:spcPct val="0"/>
              </a:spcBef>
            </a:pPr>
            <a:r>
              <a:rPr lang="en-US" sz="4899" spc="-401" dirty="0">
                <a:solidFill>
                  <a:srgbClr val="FFFFFF"/>
                </a:solidFill>
                <a:latin typeface="Public Sans Bold"/>
              </a:rPr>
              <a:t>96%</a:t>
            </a:r>
          </a:p>
        </p:txBody>
      </p:sp>
      <p:sp>
        <p:nvSpPr>
          <p:cNvPr id="7" name="TextBox 7"/>
          <p:cNvSpPr txBox="1"/>
          <p:nvPr/>
        </p:nvSpPr>
        <p:spPr>
          <a:xfrm>
            <a:off x="3352800" y="2682698"/>
            <a:ext cx="3298798" cy="762000"/>
          </a:xfrm>
          <a:prstGeom prst="rect">
            <a:avLst/>
          </a:prstGeom>
        </p:spPr>
        <p:txBody>
          <a:bodyPr wrap="square" lIns="0" tIns="0" rIns="0" bIns="0" rtlCol="0" anchor="t">
            <a:spAutoFit/>
          </a:bodyPr>
          <a:lstStyle/>
          <a:p>
            <a:pPr algn="ctr">
              <a:lnSpc>
                <a:spcPts val="6299"/>
              </a:lnSpc>
              <a:spcBef>
                <a:spcPct val="0"/>
              </a:spcBef>
            </a:pPr>
            <a:r>
              <a:rPr lang="en-US" sz="4499" spc="-368" dirty="0">
                <a:solidFill>
                  <a:srgbClr val="FFFFFF"/>
                </a:solidFill>
                <a:latin typeface="Public Sans Bold"/>
              </a:rPr>
              <a:t>Naive Base</a:t>
            </a:r>
          </a:p>
        </p:txBody>
      </p:sp>
      <p:sp>
        <p:nvSpPr>
          <p:cNvPr id="8" name="TextBox 8"/>
          <p:cNvSpPr txBox="1"/>
          <p:nvPr/>
        </p:nvSpPr>
        <p:spPr>
          <a:xfrm>
            <a:off x="15494650" y="266700"/>
            <a:ext cx="2498341" cy="762000"/>
          </a:xfrm>
          <a:prstGeom prst="rect">
            <a:avLst/>
          </a:prstGeom>
        </p:spPr>
        <p:txBody>
          <a:bodyPr lIns="0" tIns="0" rIns="0" bIns="0" rtlCol="0" anchor="t">
            <a:spAutoFit/>
          </a:bodyPr>
          <a:lstStyle/>
          <a:p>
            <a:pPr algn="ctr">
              <a:lnSpc>
                <a:spcPts val="6299"/>
              </a:lnSpc>
              <a:spcBef>
                <a:spcPct val="0"/>
              </a:spcBef>
            </a:pPr>
            <a:r>
              <a:rPr lang="en-US" sz="4499" spc="-368">
                <a:solidFill>
                  <a:srgbClr val="FFFFFF"/>
                </a:solidFill>
                <a:latin typeface="Public Sans Bold"/>
              </a:rPr>
              <a:t>Before</a:t>
            </a:r>
          </a:p>
        </p:txBody>
      </p:sp>
      <p:sp>
        <p:nvSpPr>
          <p:cNvPr id="9" name="TextBox 9"/>
          <p:cNvSpPr txBox="1"/>
          <p:nvPr/>
        </p:nvSpPr>
        <p:spPr>
          <a:xfrm>
            <a:off x="2105129" y="9512980"/>
            <a:ext cx="1408271" cy="533400"/>
          </a:xfrm>
          <a:prstGeom prst="rect">
            <a:avLst/>
          </a:prstGeom>
        </p:spPr>
        <p:txBody>
          <a:bodyPr lIns="0" tIns="0" rIns="0" bIns="0" rtlCol="0" anchor="t">
            <a:spAutoFit/>
          </a:bodyPr>
          <a:lstStyle/>
          <a:p>
            <a:pPr algn="ctr">
              <a:lnSpc>
                <a:spcPts val="4200"/>
              </a:lnSpc>
              <a:spcBef>
                <a:spcPct val="0"/>
              </a:spcBef>
            </a:pPr>
            <a:r>
              <a:rPr lang="en-US" sz="3000" spc="-246">
                <a:solidFill>
                  <a:srgbClr val="156669"/>
                </a:solidFill>
                <a:latin typeface="Public Sans"/>
              </a:rPr>
              <a:t>Figure.20</a:t>
            </a:r>
          </a:p>
        </p:txBody>
      </p:sp>
      <p:sp>
        <p:nvSpPr>
          <p:cNvPr id="10" name="Slide Number Placeholder 9">
            <a:extLst>
              <a:ext uri="{FF2B5EF4-FFF2-40B4-BE49-F238E27FC236}">
                <a16:creationId xmlns:a16="http://schemas.microsoft.com/office/drawing/2014/main" id="{7E33BBDA-77AD-E632-7E12-DFBD709B2F13}"/>
              </a:ext>
            </a:extLst>
          </p:cNvPr>
          <p:cNvSpPr>
            <a:spLocks noGrp="1"/>
          </p:cNvSpPr>
          <p:nvPr>
            <p:ph type="sldNum" sz="quarter" idx="12"/>
          </p:nvPr>
        </p:nvSpPr>
        <p:spPr/>
        <p:txBody>
          <a:bodyPr/>
          <a:lstStyle/>
          <a:p>
            <a:fld id="{B6F15528-21DE-4FAA-801E-634DDDAF4B2B}" type="slidenum">
              <a:rPr lang="en-US" smtClean="0"/>
              <a:pPr/>
              <a:t>33</a:t>
            </a:fld>
            <a:endParaRPr lang="en-US" dirty="0"/>
          </a:p>
        </p:txBody>
      </p:sp>
      <p:pic>
        <p:nvPicPr>
          <p:cNvPr id="12" name="Picture 11" descr="A screenshot of a computer program&#10;&#10;Description automatically generated">
            <a:extLst>
              <a:ext uri="{FF2B5EF4-FFF2-40B4-BE49-F238E27FC236}">
                <a16:creationId xmlns:a16="http://schemas.microsoft.com/office/drawing/2014/main" id="{7EC4F3D3-C940-6B4C-DBB1-FAAACB57A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7869" y="3444073"/>
            <a:ext cx="13539100" cy="619460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517286" y="3624405"/>
            <a:ext cx="4611059" cy="4362707"/>
          </a:xfrm>
          <a:custGeom>
            <a:avLst/>
            <a:gdLst/>
            <a:ahLst/>
            <a:cxnLst/>
            <a:rect l="l" t="t" r="r" b="b"/>
            <a:pathLst>
              <a:path w="4611059" h="4362707">
                <a:moveTo>
                  <a:pt x="0" y="0"/>
                </a:moveTo>
                <a:lnTo>
                  <a:pt x="4611059" y="0"/>
                </a:lnTo>
                <a:lnTo>
                  <a:pt x="4611059" y="4362707"/>
                </a:lnTo>
                <a:lnTo>
                  <a:pt x="0" y="43627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22053" y="263114"/>
            <a:ext cx="8256362" cy="1019446"/>
          </a:xfrm>
          <a:prstGeom prst="rect">
            <a:avLst/>
          </a:prstGeom>
        </p:spPr>
        <p:txBody>
          <a:bodyPr lIns="0" tIns="0" rIns="0" bIns="0" rtlCol="0" anchor="t">
            <a:spAutoFit/>
          </a:bodyPr>
          <a:lstStyle/>
          <a:p>
            <a:pPr>
              <a:lnSpc>
                <a:spcPts val="8679"/>
              </a:lnSpc>
              <a:spcBef>
                <a:spcPct val="0"/>
              </a:spcBef>
            </a:pPr>
            <a:r>
              <a:rPr lang="en-US" sz="6199" spc="-508" dirty="0">
                <a:solidFill>
                  <a:srgbClr val="048581"/>
                </a:solidFill>
                <a:latin typeface="Public Sans Bold"/>
              </a:rPr>
              <a:t>System Methodology (4) </a:t>
            </a:r>
          </a:p>
        </p:txBody>
      </p:sp>
      <p:sp>
        <p:nvSpPr>
          <p:cNvPr id="5" name="TextBox 5"/>
          <p:cNvSpPr txBox="1"/>
          <p:nvPr/>
        </p:nvSpPr>
        <p:spPr>
          <a:xfrm>
            <a:off x="15687462" y="382034"/>
            <a:ext cx="1977738" cy="871732"/>
          </a:xfrm>
          <a:prstGeom prst="rect">
            <a:avLst/>
          </a:prstGeom>
        </p:spPr>
        <p:txBody>
          <a:bodyPr lIns="0" tIns="0" rIns="0" bIns="0" rtlCol="0" anchor="t">
            <a:spAutoFit/>
          </a:bodyPr>
          <a:lstStyle/>
          <a:p>
            <a:pPr algn="ctr">
              <a:lnSpc>
                <a:spcPts val="7144"/>
              </a:lnSpc>
              <a:spcBef>
                <a:spcPct val="0"/>
              </a:spcBef>
            </a:pPr>
            <a:r>
              <a:rPr lang="en-US" sz="5103" spc="-418">
                <a:solidFill>
                  <a:srgbClr val="7FAAC8"/>
                </a:solidFill>
                <a:latin typeface="Public Sans Bold"/>
              </a:rPr>
              <a:t>After</a:t>
            </a:r>
          </a:p>
        </p:txBody>
      </p:sp>
      <p:sp>
        <p:nvSpPr>
          <p:cNvPr id="6" name="TextBox 6"/>
          <p:cNvSpPr txBox="1"/>
          <p:nvPr/>
        </p:nvSpPr>
        <p:spPr>
          <a:xfrm>
            <a:off x="465878" y="1444485"/>
            <a:ext cx="7768713" cy="725968"/>
          </a:xfrm>
          <a:prstGeom prst="rect">
            <a:avLst/>
          </a:prstGeom>
        </p:spPr>
        <p:txBody>
          <a:bodyPr lIns="0" tIns="0" rIns="0" bIns="0" rtlCol="0" anchor="t">
            <a:spAutoFit/>
          </a:bodyPr>
          <a:lstStyle/>
          <a:p>
            <a:pPr>
              <a:lnSpc>
                <a:spcPts val="6159"/>
              </a:lnSpc>
              <a:spcBef>
                <a:spcPct val="0"/>
              </a:spcBef>
            </a:pPr>
            <a:r>
              <a:rPr lang="en-US" sz="4399" spc="-360" dirty="0">
                <a:solidFill>
                  <a:srgbClr val="7FAAC8"/>
                </a:solidFill>
                <a:latin typeface="Public Sans Bold"/>
              </a:rPr>
              <a:t>Machine learning on New dataset</a:t>
            </a:r>
          </a:p>
        </p:txBody>
      </p:sp>
      <p:sp>
        <p:nvSpPr>
          <p:cNvPr id="7" name="TextBox 7"/>
          <p:cNvSpPr txBox="1"/>
          <p:nvPr/>
        </p:nvSpPr>
        <p:spPr>
          <a:xfrm>
            <a:off x="2232683" y="8149037"/>
            <a:ext cx="1651674" cy="762000"/>
          </a:xfrm>
          <a:prstGeom prst="rect">
            <a:avLst/>
          </a:prstGeom>
        </p:spPr>
        <p:txBody>
          <a:bodyPr wrap="square" lIns="0" tIns="0" rIns="0" bIns="0" rtlCol="0" anchor="t">
            <a:spAutoFit/>
          </a:bodyPr>
          <a:lstStyle/>
          <a:p>
            <a:pPr algn="ctr">
              <a:lnSpc>
                <a:spcPts val="6299"/>
              </a:lnSpc>
              <a:spcBef>
                <a:spcPct val="0"/>
              </a:spcBef>
            </a:pPr>
            <a:r>
              <a:rPr lang="en-US" sz="4499" spc="-368" dirty="0">
                <a:solidFill>
                  <a:srgbClr val="7FAAC8"/>
                </a:solidFill>
                <a:latin typeface="Public Sans Bold"/>
              </a:rPr>
              <a:t>SVM</a:t>
            </a:r>
          </a:p>
        </p:txBody>
      </p:sp>
      <p:sp>
        <p:nvSpPr>
          <p:cNvPr id="8" name="TextBox 8"/>
          <p:cNvSpPr txBox="1"/>
          <p:nvPr/>
        </p:nvSpPr>
        <p:spPr>
          <a:xfrm>
            <a:off x="3884357" y="4271768"/>
            <a:ext cx="1606196" cy="871732"/>
          </a:xfrm>
          <a:prstGeom prst="rect">
            <a:avLst/>
          </a:prstGeom>
        </p:spPr>
        <p:txBody>
          <a:bodyPr lIns="0" tIns="0" rIns="0" bIns="0" rtlCol="0" anchor="t">
            <a:spAutoFit/>
          </a:bodyPr>
          <a:lstStyle/>
          <a:p>
            <a:pPr algn="ctr">
              <a:lnSpc>
                <a:spcPts val="7144"/>
              </a:lnSpc>
              <a:spcBef>
                <a:spcPct val="0"/>
              </a:spcBef>
            </a:pPr>
            <a:r>
              <a:rPr lang="en-US" sz="5103" spc="-418">
                <a:solidFill>
                  <a:srgbClr val="7FAAC8"/>
                </a:solidFill>
                <a:latin typeface="Public Sans Bold"/>
              </a:rPr>
              <a:t>55%</a:t>
            </a:r>
          </a:p>
        </p:txBody>
      </p:sp>
      <p:sp>
        <p:nvSpPr>
          <p:cNvPr id="9" name="TextBox 9"/>
          <p:cNvSpPr txBox="1"/>
          <p:nvPr/>
        </p:nvSpPr>
        <p:spPr>
          <a:xfrm>
            <a:off x="7549982" y="9302496"/>
            <a:ext cx="1369218"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Figure.21</a:t>
            </a:r>
          </a:p>
        </p:txBody>
      </p:sp>
      <p:sp>
        <p:nvSpPr>
          <p:cNvPr id="10" name="Slide Number Placeholder 9">
            <a:extLst>
              <a:ext uri="{FF2B5EF4-FFF2-40B4-BE49-F238E27FC236}">
                <a16:creationId xmlns:a16="http://schemas.microsoft.com/office/drawing/2014/main" id="{6A98BCB8-6BAD-F905-95FC-C395A4D186A1}"/>
              </a:ext>
            </a:extLst>
          </p:cNvPr>
          <p:cNvSpPr>
            <a:spLocks noGrp="1"/>
          </p:cNvSpPr>
          <p:nvPr>
            <p:ph type="sldNum" sz="quarter" idx="12"/>
          </p:nvPr>
        </p:nvSpPr>
        <p:spPr/>
        <p:txBody>
          <a:bodyPr/>
          <a:lstStyle/>
          <a:p>
            <a:fld id="{B6F15528-21DE-4FAA-801E-634DDDAF4B2B}" type="slidenum">
              <a:rPr lang="en-US" smtClean="0"/>
              <a:pPr/>
              <a:t>34</a:t>
            </a:fld>
            <a:endParaRPr lang="en-US" dirty="0"/>
          </a:p>
        </p:txBody>
      </p:sp>
      <p:pic>
        <p:nvPicPr>
          <p:cNvPr id="12" name="Picture 11" descr="A screenshot of a computer program&#10;&#10;Description automatically generated">
            <a:extLst>
              <a:ext uri="{FF2B5EF4-FFF2-40B4-BE49-F238E27FC236}">
                <a16:creationId xmlns:a16="http://schemas.microsoft.com/office/drawing/2014/main" id="{06477D6F-9899-8279-50F9-FD8C6CD82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2588489"/>
            <a:ext cx="9012842" cy="643453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517286" y="3624405"/>
            <a:ext cx="4611059" cy="4362707"/>
          </a:xfrm>
          <a:custGeom>
            <a:avLst/>
            <a:gdLst/>
            <a:ahLst/>
            <a:cxnLst/>
            <a:rect l="l" t="t" r="r" b="b"/>
            <a:pathLst>
              <a:path w="4611059" h="4362707">
                <a:moveTo>
                  <a:pt x="0" y="0"/>
                </a:moveTo>
                <a:lnTo>
                  <a:pt x="4611059" y="0"/>
                </a:lnTo>
                <a:lnTo>
                  <a:pt x="4611059" y="4362707"/>
                </a:lnTo>
                <a:lnTo>
                  <a:pt x="0" y="43627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43824" y="223771"/>
            <a:ext cx="8256362" cy="1019446"/>
          </a:xfrm>
          <a:prstGeom prst="rect">
            <a:avLst/>
          </a:prstGeom>
        </p:spPr>
        <p:txBody>
          <a:bodyPr lIns="0" tIns="0" rIns="0" bIns="0" rtlCol="0" anchor="t">
            <a:spAutoFit/>
          </a:bodyPr>
          <a:lstStyle/>
          <a:p>
            <a:pPr>
              <a:lnSpc>
                <a:spcPts val="8679"/>
              </a:lnSpc>
              <a:spcBef>
                <a:spcPct val="0"/>
              </a:spcBef>
            </a:pPr>
            <a:r>
              <a:rPr lang="en-US" sz="6199" spc="-508" dirty="0">
                <a:solidFill>
                  <a:srgbClr val="048581"/>
                </a:solidFill>
                <a:latin typeface="Public Sans Bold"/>
              </a:rPr>
              <a:t>System Methodology (5) </a:t>
            </a:r>
          </a:p>
        </p:txBody>
      </p:sp>
      <p:sp>
        <p:nvSpPr>
          <p:cNvPr id="5" name="TextBox 5"/>
          <p:cNvSpPr txBox="1"/>
          <p:nvPr/>
        </p:nvSpPr>
        <p:spPr>
          <a:xfrm>
            <a:off x="15687462" y="382034"/>
            <a:ext cx="1977738" cy="871732"/>
          </a:xfrm>
          <a:prstGeom prst="rect">
            <a:avLst/>
          </a:prstGeom>
        </p:spPr>
        <p:txBody>
          <a:bodyPr lIns="0" tIns="0" rIns="0" bIns="0" rtlCol="0" anchor="t">
            <a:spAutoFit/>
          </a:bodyPr>
          <a:lstStyle/>
          <a:p>
            <a:pPr algn="ctr">
              <a:lnSpc>
                <a:spcPts val="7144"/>
              </a:lnSpc>
              <a:spcBef>
                <a:spcPct val="0"/>
              </a:spcBef>
            </a:pPr>
            <a:r>
              <a:rPr lang="en-US" sz="5103" spc="-418">
                <a:solidFill>
                  <a:srgbClr val="7FAAC8"/>
                </a:solidFill>
                <a:latin typeface="Public Sans Bold"/>
              </a:rPr>
              <a:t>After</a:t>
            </a:r>
          </a:p>
        </p:txBody>
      </p:sp>
      <p:sp>
        <p:nvSpPr>
          <p:cNvPr id="6" name="TextBox 6"/>
          <p:cNvSpPr txBox="1"/>
          <p:nvPr/>
        </p:nvSpPr>
        <p:spPr>
          <a:xfrm>
            <a:off x="487649" y="1428156"/>
            <a:ext cx="7768713" cy="725968"/>
          </a:xfrm>
          <a:prstGeom prst="rect">
            <a:avLst/>
          </a:prstGeom>
        </p:spPr>
        <p:txBody>
          <a:bodyPr lIns="0" tIns="0" rIns="0" bIns="0" rtlCol="0" anchor="t">
            <a:spAutoFit/>
          </a:bodyPr>
          <a:lstStyle/>
          <a:p>
            <a:pPr>
              <a:lnSpc>
                <a:spcPts val="6159"/>
              </a:lnSpc>
              <a:spcBef>
                <a:spcPct val="0"/>
              </a:spcBef>
            </a:pPr>
            <a:r>
              <a:rPr lang="en-US" sz="4399" spc="-360" dirty="0">
                <a:solidFill>
                  <a:srgbClr val="7FAAC8"/>
                </a:solidFill>
                <a:latin typeface="Public Sans Bold"/>
              </a:rPr>
              <a:t>Machine learning on New dataset</a:t>
            </a:r>
          </a:p>
        </p:txBody>
      </p:sp>
      <p:sp>
        <p:nvSpPr>
          <p:cNvPr id="7" name="TextBox 7"/>
          <p:cNvSpPr txBox="1"/>
          <p:nvPr/>
        </p:nvSpPr>
        <p:spPr>
          <a:xfrm>
            <a:off x="1056583" y="8149037"/>
            <a:ext cx="3744017" cy="762000"/>
          </a:xfrm>
          <a:prstGeom prst="rect">
            <a:avLst/>
          </a:prstGeom>
        </p:spPr>
        <p:txBody>
          <a:bodyPr wrap="square" lIns="0" tIns="0" rIns="0" bIns="0" rtlCol="0" anchor="t">
            <a:spAutoFit/>
          </a:bodyPr>
          <a:lstStyle/>
          <a:p>
            <a:pPr algn="ctr">
              <a:lnSpc>
                <a:spcPts val="6299"/>
              </a:lnSpc>
              <a:spcBef>
                <a:spcPct val="0"/>
              </a:spcBef>
            </a:pPr>
            <a:r>
              <a:rPr lang="en-US" sz="4499" spc="-368" dirty="0">
                <a:solidFill>
                  <a:srgbClr val="7FAAC8"/>
                </a:solidFill>
                <a:latin typeface="Public Sans Bold"/>
              </a:rPr>
              <a:t>Random Forest</a:t>
            </a:r>
          </a:p>
        </p:txBody>
      </p:sp>
      <p:sp>
        <p:nvSpPr>
          <p:cNvPr id="8" name="TextBox 8"/>
          <p:cNvSpPr txBox="1"/>
          <p:nvPr/>
        </p:nvSpPr>
        <p:spPr>
          <a:xfrm>
            <a:off x="3884357" y="4271768"/>
            <a:ext cx="1606196" cy="871732"/>
          </a:xfrm>
          <a:prstGeom prst="rect">
            <a:avLst/>
          </a:prstGeom>
        </p:spPr>
        <p:txBody>
          <a:bodyPr lIns="0" tIns="0" rIns="0" bIns="0" rtlCol="0" anchor="t">
            <a:spAutoFit/>
          </a:bodyPr>
          <a:lstStyle/>
          <a:p>
            <a:pPr algn="ctr">
              <a:lnSpc>
                <a:spcPts val="7144"/>
              </a:lnSpc>
              <a:spcBef>
                <a:spcPct val="0"/>
              </a:spcBef>
            </a:pPr>
            <a:r>
              <a:rPr lang="en-US" sz="5103" spc="-418">
                <a:solidFill>
                  <a:srgbClr val="7FAAC8"/>
                </a:solidFill>
                <a:latin typeface="Public Sans Bold"/>
              </a:rPr>
              <a:t>63%</a:t>
            </a:r>
          </a:p>
        </p:txBody>
      </p:sp>
      <p:sp>
        <p:nvSpPr>
          <p:cNvPr id="9" name="TextBox 9"/>
          <p:cNvSpPr txBox="1"/>
          <p:nvPr/>
        </p:nvSpPr>
        <p:spPr>
          <a:xfrm>
            <a:off x="6565598" y="9029701"/>
            <a:ext cx="1402080" cy="533400"/>
          </a:xfrm>
          <a:prstGeom prst="rect">
            <a:avLst/>
          </a:prstGeom>
        </p:spPr>
        <p:txBody>
          <a:bodyPr lIns="0" tIns="0" rIns="0" bIns="0" rtlCol="0" anchor="t">
            <a:spAutoFit/>
          </a:bodyPr>
          <a:lstStyle/>
          <a:p>
            <a:pPr algn="ctr">
              <a:lnSpc>
                <a:spcPts val="4200"/>
              </a:lnSpc>
              <a:spcBef>
                <a:spcPct val="0"/>
              </a:spcBef>
            </a:pPr>
            <a:r>
              <a:rPr lang="en-US" sz="3000" spc="-246" dirty="0">
                <a:solidFill>
                  <a:srgbClr val="156669"/>
                </a:solidFill>
                <a:latin typeface="Public Sans"/>
              </a:rPr>
              <a:t>Figure.22</a:t>
            </a:r>
          </a:p>
        </p:txBody>
      </p:sp>
      <p:sp>
        <p:nvSpPr>
          <p:cNvPr id="10" name="Slide Number Placeholder 9">
            <a:extLst>
              <a:ext uri="{FF2B5EF4-FFF2-40B4-BE49-F238E27FC236}">
                <a16:creationId xmlns:a16="http://schemas.microsoft.com/office/drawing/2014/main" id="{5FBCB4D3-029B-555F-0B6E-FACA95358D35}"/>
              </a:ext>
            </a:extLst>
          </p:cNvPr>
          <p:cNvSpPr>
            <a:spLocks noGrp="1"/>
          </p:cNvSpPr>
          <p:nvPr>
            <p:ph type="sldNum" sz="quarter" idx="12"/>
          </p:nvPr>
        </p:nvSpPr>
        <p:spPr/>
        <p:txBody>
          <a:bodyPr/>
          <a:lstStyle/>
          <a:p>
            <a:fld id="{B6F15528-21DE-4FAA-801E-634DDDAF4B2B}" type="slidenum">
              <a:rPr lang="en-US" smtClean="0"/>
              <a:pPr/>
              <a:t>35</a:t>
            </a:fld>
            <a:endParaRPr lang="en-US" dirty="0"/>
          </a:p>
        </p:txBody>
      </p:sp>
      <p:pic>
        <p:nvPicPr>
          <p:cNvPr id="12" name="Picture 11" descr="A screenshot of a computer program&#10;&#10;Description automatically generated">
            <a:extLst>
              <a:ext uri="{FF2B5EF4-FFF2-40B4-BE49-F238E27FC236}">
                <a16:creationId xmlns:a16="http://schemas.microsoft.com/office/drawing/2014/main" id="{B69F9C49-CD40-C9F5-8A65-213C43AF97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7671" y="2527848"/>
            <a:ext cx="8810772" cy="638318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517286" y="3624405"/>
            <a:ext cx="4611059" cy="4362707"/>
          </a:xfrm>
          <a:custGeom>
            <a:avLst/>
            <a:gdLst/>
            <a:ahLst/>
            <a:cxnLst/>
            <a:rect l="l" t="t" r="r" b="b"/>
            <a:pathLst>
              <a:path w="4611059" h="4362707">
                <a:moveTo>
                  <a:pt x="0" y="0"/>
                </a:moveTo>
                <a:lnTo>
                  <a:pt x="4611059" y="0"/>
                </a:lnTo>
                <a:lnTo>
                  <a:pt x="4611059" y="4362707"/>
                </a:lnTo>
                <a:lnTo>
                  <a:pt x="0" y="43627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15218" y="246785"/>
            <a:ext cx="8256362" cy="1019446"/>
          </a:xfrm>
          <a:prstGeom prst="rect">
            <a:avLst/>
          </a:prstGeom>
        </p:spPr>
        <p:txBody>
          <a:bodyPr lIns="0" tIns="0" rIns="0" bIns="0" rtlCol="0" anchor="t">
            <a:spAutoFit/>
          </a:bodyPr>
          <a:lstStyle/>
          <a:p>
            <a:pPr>
              <a:lnSpc>
                <a:spcPts val="8679"/>
              </a:lnSpc>
              <a:spcBef>
                <a:spcPct val="0"/>
              </a:spcBef>
            </a:pPr>
            <a:r>
              <a:rPr lang="en-US" sz="6199" spc="-508" dirty="0">
                <a:solidFill>
                  <a:srgbClr val="048581"/>
                </a:solidFill>
                <a:latin typeface="Public Sans Bold"/>
              </a:rPr>
              <a:t>System Methodology (5) </a:t>
            </a:r>
          </a:p>
        </p:txBody>
      </p:sp>
      <p:sp>
        <p:nvSpPr>
          <p:cNvPr id="5" name="TextBox 5"/>
          <p:cNvSpPr txBox="1"/>
          <p:nvPr/>
        </p:nvSpPr>
        <p:spPr>
          <a:xfrm>
            <a:off x="15687462" y="382034"/>
            <a:ext cx="1977738" cy="871732"/>
          </a:xfrm>
          <a:prstGeom prst="rect">
            <a:avLst/>
          </a:prstGeom>
        </p:spPr>
        <p:txBody>
          <a:bodyPr lIns="0" tIns="0" rIns="0" bIns="0" rtlCol="0" anchor="t">
            <a:spAutoFit/>
          </a:bodyPr>
          <a:lstStyle/>
          <a:p>
            <a:pPr algn="ctr">
              <a:lnSpc>
                <a:spcPts val="7144"/>
              </a:lnSpc>
              <a:spcBef>
                <a:spcPct val="0"/>
              </a:spcBef>
            </a:pPr>
            <a:r>
              <a:rPr lang="en-US" sz="5103" spc="-418">
                <a:solidFill>
                  <a:srgbClr val="7FAAC8"/>
                </a:solidFill>
                <a:latin typeface="Public Sans Bold"/>
              </a:rPr>
              <a:t>After</a:t>
            </a:r>
          </a:p>
        </p:txBody>
      </p:sp>
      <p:sp>
        <p:nvSpPr>
          <p:cNvPr id="6" name="TextBox 6"/>
          <p:cNvSpPr txBox="1"/>
          <p:nvPr/>
        </p:nvSpPr>
        <p:spPr>
          <a:xfrm>
            <a:off x="459042" y="1428156"/>
            <a:ext cx="7768713" cy="725968"/>
          </a:xfrm>
          <a:prstGeom prst="rect">
            <a:avLst/>
          </a:prstGeom>
        </p:spPr>
        <p:txBody>
          <a:bodyPr lIns="0" tIns="0" rIns="0" bIns="0" rtlCol="0" anchor="t">
            <a:spAutoFit/>
          </a:bodyPr>
          <a:lstStyle/>
          <a:p>
            <a:pPr>
              <a:lnSpc>
                <a:spcPts val="6159"/>
              </a:lnSpc>
              <a:spcBef>
                <a:spcPct val="0"/>
              </a:spcBef>
            </a:pPr>
            <a:r>
              <a:rPr lang="en-US" sz="4399" spc="-360" dirty="0">
                <a:solidFill>
                  <a:srgbClr val="7FAAC8"/>
                </a:solidFill>
                <a:latin typeface="Public Sans Bold"/>
              </a:rPr>
              <a:t>Machine learning on New dataset</a:t>
            </a:r>
          </a:p>
        </p:txBody>
      </p:sp>
      <p:sp>
        <p:nvSpPr>
          <p:cNvPr id="7" name="TextBox 7"/>
          <p:cNvSpPr txBox="1"/>
          <p:nvPr/>
        </p:nvSpPr>
        <p:spPr>
          <a:xfrm>
            <a:off x="1546822" y="8149037"/>
            <a:ext cx="2796577" cy="762000"/>
          </a:xfrm>
          <a:prstGeom prst="rect">
            <a:avLst/>
          </a:prstGeom>
        </p:spPr>
        <p:txBody>
          <a:bodyPr wrap="square" lIns="0" tIns="0" rIns="0" bIns="0" rtlCol="0" anchor="t">
            <a:spAutoFit/>
          </a:bodyPr>
          <a:lstStyle/>
          <a:p>
            <a:pPr algn="ctr">
              <a:lnSpc>
                <a:spcPts val="6299"/>
              </a:lnSpc>
              <a:spcBef>
                <a:spcPct val="0"/>
              </a:spcBef>
            </a:pPr>
            <a:r>
              <a:rPr lang="en-US" sz="4499" spc="-368" dirty="0">
                <a:solidFill>
                  <a:srgbClr val="7FAAC8"/>
                </a:solidFill>
                <a:latin typeface="Public Sans Bold"/>
              </a:rPr>
              <a:t>Naive Base</a:t>
            </a:r>
          </a:p>
        </p:txBody>
      </p:sp>
      <p:sp>
        <p:nvSpPr>
          <p:cNvPr id="8" name="TextBox 8"/>
          <p:cNvSpPr txBox="1"/>
          <p:nvPr/>
        </p:nvSpPr>
        <p:spPr>
          <a:xfrm>
            <a:off x="3884357" y="4271768"/>
            <a:ext cx="1606196" cy="871732"/>
          </a:xfrm>
          <a:prstGeom prst="rect">
            <a:avLst/>
          </a:prstGeom>
        </p:spPr>
        <p:txBody>
          <a:bodyPr lIns="0" tIns="0" rIns="0" bIns="0" rtlCol="0" anchor="t">
            <a:spAutoFit/>
          </a:bodyPr>
          <a:lstStyle/>
          <a:p>
            <a:pPr algn="ctr">
              <a:lnSpc>
                <a:spcPts val="7144"/>
              </a:lnSpc>
              <a:spcBef>
                <a:spcPct val="0"/>
              </a:spcBef>
            </a:pPr>
            <a:r>
              <a:rPr lang="en-US" sz="5103" spc="-418">
                <a:solidFill>
                  <a:srgbClr val="7FAAC8"/>
                </a:solidFill>
                <a:latin typeface="Public Sans Bold"/>
              </a:rPr>
              <a:t>61%</a:t>
            </a:r>
          </a:p>
        </p:txBody>
      </p:sp>
      <p:sp>
        <p:nvSpPr>
          <p:cNvPr id="9" name="TextBox 9"/>
          <p:cNvSpPr txBox="1"/>
          <p:nvPr/>
        </p:nvSpPr>
        <p:spPr>
          <a:xfrm>
            <a:off x="6812697" y="9144000"/>
            <a:ext cx="1415058" cy="533400"/>
          </a:xfrm>
          <a:prstGeom prst="rect">
            <a:avLst/>
          </a:prstGeom>
        </p:spPr>
        <p:txBody>
          <a:bodyPr lIns="0" tIns="0" rIns="0" bIns="0" rtlCol="0" anchor="t">
            <a:spAutoFit/>
          </a:bodyPr>
          <a:lstStyle/>
          <a:p>
            <a:pPr algn="ctr">
              <a:lnSpc>
                <a:spcPts val="4200"/>
              </a:lnSpc>
              <a:spcBef>
                <a:spcPct val="0"/>
              </a:spcBef>
            </a:pPr>
            <a:r>
              <a:rPr lang="en-US" sz="3000" spc="-246" dirty="0">
                <a:solidFill>
                  <a:srgbClr val="156669"/>
                </a:solidFill>
                <a:latin typeface="Public Sans"/>
              </a:rPr>
              <a:t>Figure.23</a:t>
            </a:r>
          </a:p>
        </p:txBody>
      </p:sp>
      <p:sp>
        <p:nvSpPr>
          <p:cNvPr id="10" name="Slide Number Placeholder 9">
            <a:extLst>
              <a:ext uri="{FF2B5EF4-FFF2-40B4-BE49-F238E27FC236}">
                <a16:creationId xmlns:a16="http://schemas.microsoft.com/office/drawing/2014/main" id="{08723204-46C4-EC2A-EC5A-08C7F460DFA5}"/>
              </a:ext>
            </a:extLst>
          </p:cNvPr>
          <p:cNvSpPr>
            <a:spLocks noGrp="1"/>
          </p:cNvSpPr>
          <p:nvPr>
            <p:ph type="sldNum" sz="quarter" idx="12"/>
          </p:nvPr>
        </p:nvSpPr>
        <p:spPr/>
        <p:txBody>
          <a:bodyPr/>
          <a:lstStyle/>
          <a:p>
            <a:fld id="{B6F15528-21DE-4FAA-801E-634DDDAF4B2B}" type="slidenum">
              <a:rPr lang="en-US" smtClean="0"/>
              <a:pPr/>
              <a:t>36</a:t>
            </a:fld>
            <a:endParaRPr lang="en-US" dirty="0"/>
          </a:p>
        </p:txBody>
      </p:sp>
      <p:pic>
        <p:nvPicPr>
          <p:cNvPr id="12" name="Picture 11" descr="A screenshot of a computer program&#10;&#10;Description automatically generated">
            <a:extLst>
              <a:ext uri="{FF2B5EF4-FFF2-40B4-BE49-F238E27FC236}">
                <a16:creationId xmlns:a16="http://schemas.microsoft.com/office/drawing/2014/main" id="{2D73DDF3-A2EC-CAD7-7B44-0AA8698F0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758" y="2566131"/>
            <a:ext cx="8607791" cy="65984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2353460" y="1820933"/>
            <a:ext cx="13163435" cy="1043938"/>
          </a:xfrm>
          <a:prstGeom prst="rect">
            <a:avLst/>
          </a:prstGeom>
        </p:spPr>
        <p:txBody>
          <a:bodyPr lIns="0" tIns="0" rIns="0" bIns="0" rtlCol="0" anchor="t">
            <a:spAutoFit/>
          </a:bodyPr>
          <a:lstStyle/>
          <a:p>
            <a:pPr marL="0" lvl="0" indent="0" algn="ctr">
              <a:lnSpc>
                <a:spcPts val="7679"/>
              </a:lnSpc>
            </a:pPr>
            <a:r>
              <a:rPr lang="en-US" sz="7999" spc="-767" dirty="0">
                <a:solidFill>
                  <a:srgbClr val="156669"/>
                </a:solidFill>
                <a:latin typeface="Public Sans Bold"/>
              </a:rPr>
              <a:t>Machine learning on New dataset</a:t>
            </a:r>
          </a:p>
        </p:txBody>
      </p:sp>
      <p:grpSp>
        <p:nvGrpSpPr>
          <p:cNvPr id="3" name="Group 3"/>
          <p:cNvGrpSpPr/>
          <p:nvPr/>
        </p:nvGrpSpPr>
        <p:grpSpPr>
          <a:xfrm>
            <a:off x="2197957" y="4087744"/>
            <a:ext cx="5276675" cy="4821694"/>
            <a:chOff x="0" y="0"/>
            <a:chExt cx="1721972" cy="1573495"/>
          </a:xfrm>
        </p:grpSpPr>
        <p:sp>
          <p:nvSpPr>
            <p:cNvPr id="4" name="Freeform 4"/>
            <p:cNvSpPr/>
            <p:nvPr/>
          </p:nvSpPr>
          <p:spPr>
            <a:xfrm>
              <a:off x="0" y="0"/>
              <a:ext cx="1721972" cy="1573495"/>
            </a:xfrm>
            <a:custGeom>
              <a:avLst/>
              <a:gdLst/>
              <a:ahLst/>
              <a:cxnLst/>
              <a:rect l="l" t="t" r="r" b="b"/>
              <a:pathLst>
                <a:path w="1721972" h="1573495">
                  <a:moveTo>
                    <a:pt x="22008" y="0"/>
                  </a:moveTo>
                  <a:lnTo>
                    <a:pt x="1699964" y="0"/>
                  </a:lnTo>
                  <a:cubicBezTo>
                    <a:pt x="1705801" y="0"/>
                    <a:pt x="1711399" y="2319"/>
                    <a:pt x="1715526" y="6446"/>
                  </a:cubicBezTo>
                  <a:cubicBezTo>
                    <a:pt x="1719654" y="10573"/>
                    <a:pt x="1721972" y="16171"/>
                    <a:pt x="1721972" y="22008"/>
                  </a:cubicBezTo>
                  <a:lnTo>
                    <a:pt x="1721972" y="1551487"/>
                  </a:lnTo>
                  <a:cubicBezTo>
                    <a:pt x="1721972" y="1563642"/>
                    <a:pt x="1712119" y="1573495"/>
                    <a:pt x="1699964" y="1573495"/>
                  </a:cubicBezTo>
                  <a:lnTo>
                    <a:pt x="22008" y="1573495"/>
                  </a:lnTo>
                  <a:cubicBezTo>
                    <a:pt x="16171" y="1573495"/>
                    <a:pt x="10573" y="1571177"/>
                    <a:pt x="6446" y="1567050"/>
                  </a:cubicBezTo>
                  <a:cubicBezTo>
                    <a:pt x="2319" y="1562922"/>
                    <a:pt x="0" y="1557324"/>
                    <a:pt x="0" y="1551487"/>
                  </a:cubicBezTo>
                  <a:lnTo>
                    <a:pt x="0" y="22008"/>
                  </a:lnTo>
                  <a:cubicBezTo>
                    <a:pt x="0" y="16171"/>
                    <a:pt x="2319" y="10573"/>
                    <a:pt x="6446" y="6446"/>
                  </a:cubicBezTo>
                  <a:cubicBezTo>
                    <a:pt x="10573" y="2319"/>
                    <a:pt x="16171" y="0"/>
                    <a:pt x="22008" y="0"/>
                  </a:cubicBezTo>
                  <a:close/>
                </a:path>
              </a:pathLst>
            </a:custGeom>
            <a:solidFill>
              <a:srgbClr val="B8D2E4"/>
            </a:solidFill>
            <a:ln cap="sq">
              <a:noFill/>
              <a:prstDash val="solid"/>
              <a:miter/>
            </a:ln>
          </p:spPr>
          <p:txBody>
            <a:bodyPr/>
            <a:lstStyle/>
            <a:p>
              <a:endParaRPr lang="en-US"/>
            </a:p>
          </p:txBody>
        </p:sp>
        <p:sp>
          <p:nvSpPr>
            <p:cNvPr id="5" name="TextBox 5"/>
            <p:cNvSpPr txBox="1"/>
            <p:nvPr/>
          </p:nvSpPr>
          <p:spPr>
            <a:xfrm>
              <a:off x="0" y="-38100"/>
              <a:ext cx="1721972" cy="161159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883605" y="4087744"/>
            <a:ext cx="5276675" cy="4821694"/>
            <a:chOff x="0" y="0"/>
            <a:chExt cx="1721972" cy="1573495"/>
          </a:xfrm>
        </p:grpSpPr>
        <p:sp>
          <p:nvSpPr>
            <p:cNvPr id="7" name="Freeform 7"/>
            <p:cNvSpPr/>
            <p:nvPr/>
          </p:nvSpPr>
          <p:spPr>
            <a:xfrm>
              <a:off x="0" y="0"/>
              <a:ext cx="1721972" cy="1573495"/>
            </a:xfrm>
            <a:custGeom>
              <a:avLst/>
              <a:gdLst/>
              <a:ahLst/>
              <a:cxnLst/>
              <a:rect l="l" t="t" r="r" b="b"/>
              <a:pathLst>
                <a:path w="1721972" h="1573495">
                  <a:moveTo>
                    <a:pt x="22008" y="0"/>
                  </a:moveTo>
                  <a:lnTo>
                    <a:pt x="1699964" y="0"/>
                  </a:lnTo>
                  <a:cubicBezTo>
                    <a:pt x="1705801" y="0"/>
                    <a:pt x="1711399" y="2319"/>
                    <a:pt x="1715526" y="6446"/>
                  </a:cubicBezTo>
                  <a:cubicBezTo>
                    <a:pt x="1719654" y="10573"/>
                    <a:pt x="1721972" y="16171"/>
                    <a:pt x="1721972" y="22008"/>
                  </a:cubicBezTo>
                  <a:lnTo>
                    <a:pt x="1721972" y="1551487"/>
                  </a:lnTo>
                  <a:cubicBezTo>
                    <a:pt x="1721972" y="1563642"/>
                    <a:pt x="1712119" y="1573495"/>
                    <a:pt x="1699964" y="1573495"/>
                  </a:cubicBezTo>
                  <a:lnTo>
                    <a:pt x="22008" y="1573495"/>
                  </a:lnTo>
                  <a:cubicBezTo>
                    <a:pt x="16171" y="1573495"/>
                    <a:pt x="10573" y="1571177"/>
                    <a:pt x="6446" y="1567050"/>
                  </a:cubicBezTo>
                  <a:cubicBezTo>
                    <a:pt x="2319" y="1562922"/>
                    <a:pt x="0" y="1557324"/>
                    <a:pt x="0" y="1551487"/>
                  </a:cubicBezTo>
                  <a:lnTo>
                    <a:pt x="0" y="22008"/>
                  </a:lnTo>
                  <a:cubicBezTo>
                    <a:pt x="0" y="16171"/>
                    <a:pt x="2319" y="10573"/>
                    <a:pt x="6446" y="6446"/>
                  </a:cubicBezTo>
                  <a:cubicBezTo>
                    <a:pt x="10573" y="2319"/>
                    <a:pt x="16171" y="0"/>
                    <a:pt x="22008" y="0"/>
                  </a:cubicBezTo>
                  <a:close/>
                </a:path>
              </a:pathLst>
            </a:custGeom>
            <a:solidFill>
              <a:srgbClr val="B8D2E4"/>
            </a:solidFill>
            <a:ln cap="sq">
              <a:noFill/>
              <a:prstDash val="solid"/>
              <a:miter/>
            </a:ln>
          </p:spPr>
          <p:txBody>
            <a:bodyPr/>
            <a:lstStyle/>
            <a:p>
              <a:endParaRPr lang="en-US"/>
            </a:p>
          </p:txBody>
        </p:sp>
        <p:sp>
          <p:nvSpPr>
            <p:cNvPr id="8" name="TextBox 8"/>
            <p:cNvSpPr txBox="1"/>
            <p:nvPr/>
          </p:nvSpPr>
          <p:spPr>
            <a:xfrm>
              <a:off x="0" y="-38100"/>
              <a:ext cx="1721972" cy="161159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2197957" y="4371975"/>
            <a:ext cx="5276675" cy="854076"/>
          </a:xfrm>
          <a:prstGeom prst="rect">
            <a:avLst/>
          </a:prstGeom>
        </p:spPr>
        <p:txBody>
          <a:bodyPr lIns="0" tIns="0" rIns="0" bIns="0" rtlCol="0" anchor="t">
            <a:spAutoFit/>
          </a:bodyPr>
          <a:lstStyle/>
          <a:p>
            <a:pPr algn="ctr">
              <a:lnSpc>
                <a:spcPts val="6999"/>
              </a:lnSpc>
              <a:spcBef>
                <a:spcPct val="0"/>
              </a:spcBef>
            </a:pPr>
            <a:r>
              <a:rPr lang="en-US" sz="4999" spc="-409">
                <a:solidFill>
                  <a:srgbClr val="156669"/>
                </a:solidFill>
                <a:latin typeface="Public Sans Bold"/>
              </a:rPr>
              <a:t>The problem</a:t>
            </a:r>
          </a:p>
        </p:txBody>
      </p:sp>
      <p:sp>
        <p:nvSpPr>
          <p:cNvPr id="10" name="TextBox 10"/>
          <p:cNvSpPr txBox="1"/>
          <p:nvPr/>
        </p:nvSpPr>
        <p:spPr>
          <a:xfrm>
            <a:off x="2353460" y="6035675"/>
            <a:ext cx="4965668" cy="1739901"/>
          </a:xfrm>
          <a:prstGeom prst="rect">
            <a:avLst/>
          </a:prstGeom>
        </p:spPr>
        <p:txBody>
          <a:bodyPr lIns="0" tIns="0" rIns="0" bIns="0" rtlCol="0" anchor="t">
            <a:spAutoFit/>
          </a:bodyPr>
          <a:lstStyle/>
          <a:p>
            <a:pPr algn="just">
              <a:lnSpc>
                <a:spcPts val="6999"/>
              </a:lnSpc>
              <a:spcBef>
                <a:spcPct val="0"/>
              </a:spcBef>
            </a:pPr>
            <a:r>
              <a:rPr lang="en-US" sz="4999" spc="-409">
                <a:solidFill>
                  <a:srgbClr val="FFFFFF"/>
                </a:solidFill>
                <a:latin typeface="Public Sans"/>
              </a:rPr>
              <a:t>is the accuracy bad in 3 algorithms</a:t>
            </a:r>
          </a:p>
        </p:txBody>
      </p:sp>
      <p:sp>
        <p:nvSpPr>
          <p:cNvPr id="11" name="TextBox 11"/>
          <p:cNvSpPr txBox="1"/>
          <p:nvPr/>
        </p:nvSpPr>
        <p:spPr>
          <a:xfrm>
            <a:off x="10883605" y="4371975"/>
            <a:ext cx="5276675" cy="854076"/>
          </a:xfrm>
          <a:prstGeom prst="rect">
            <a:avLst/>
          </a:prstGeom>
        </p:spPr>
        <p:txBody>
          <a:bodyPr lIns="0" tIns="0" rIns="0" bIns="0" rtlCol="0" anchor="t">
            <a:spAutoFit/>
          </a:bodyPr>
          <a:lstStyle/>
          <a:p>
            <a:pPr algn="ctr">
              <a:lnSpc>
                <a:spcPts val="6999"/>
              </a:lnSpc>
              <a:spcBef>
                <a:spcPct val="0"/>
              </a:spcBef>
            </a:pPr>
            <a:r>
              <a:rPr lang="en-US" sz="4999" spc="-409">
                <a:solidFill>
                  <a:srgbClr val="156669"/>
                </a:solidFill>
                <a:latin typeface="Public Sans Bold"/>
              </a:rPr>
              <a:t>The solution</a:t>
            </a:r>
          </a:p>
        </p:txBody>
      </p:sp>
      <p:sp>
        <p:nvSpPr>
          <p:cNvPr id="12" name="TextBox 12"/>
          <p:cNvSpPr txBox="1"/>
          <p:nvPr/>
        </p:nvSpPr>
        <p:spPr>
          <a:xfrm>
            <a:off x="11050207" y="6035675"/>
            <a:ext cx="4946920" cy="1739901"/>
          </a:xfrm>
          <a:prstGeom prst="rect">
            <a:avLst/>
          </a:prstGeom>
        </p:spPr>
        <p:txBody>
          <a:bodyPr lIns="0" tIns="0" rIns="0" bIns="0" rtlCol="0" anchor="t">
            <a:spAutoFit/>
          </a:bodyPr>
          <a:lstStyle/>
          <a:p>
            <a:pPr algn="just">
              <a:lnSpc>
                <a:spcPts val="6999"/>
              </a:lnSpc>
              <a:spcBef>
                <a:spcPct val="0"/>
              </a:spcBef>
            </a:pPr>
            <a:r>
              <a:rPr lang="en-US" sz="4999" spc="-409">
                <a:solidFill>
                  <a:srgbClr val="FFFFFF"/>
                </a:solidFill>
                <a:latin typeface="Public Sans"/>
              </a:rPr>
              <a:t>we took refuge to expert system</a:t>
            </a:r>
          </a:p>
        </p:txBody>
      </p:sp>
      <p:sp>
        <p:nvSpPr>
          <p:cNvPr id="13" name="Slide Number Placeholder 12">
            <a:extLst>
              <a:ext uri="{FF2B5EF4-FFF2-40B4-BE49-F238E27FC236}">
                <a16:creationId xmlns:a16="http://schemas.microsoft.com/office/drawing/2014/main" id="{EFE8604B-F077-9E3F-A8CB-406338EE86AE}"/>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3030200" y="4884012"/>
            <a:ext cx="4502478" cy="5190176"/>
          </a:xfrm>
          <a:custGeom>
            <a:avLst/>
            <a:gdLst/>
            <a:ahLst/>
            <a:cxnLst/>
            <a:rect l="l" t="t" r="r" b="b"/>
            <a:pathLst>
              <a:path w="4502478" h="5190176">
                <a:moveTo>
                  <a:pt x="0" y="0"/>
                </a:moveTo>
                <a:lnTo>
                  <a:pt x="4502478" y="0"/>
                </a:lnTo>
                <a:lnTo>
                  <a:pt x="4502478" y="5190176"/>
                </a:lnTo>
                <a:lnTo>
                  <a:pt x="0" y="5190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400" y="153533"/>
            <a:ext cx="5029200" cy="3770767"/>
          </a:xfrm>
          <a:custGeom>
            <a:avLst/>
            <a:gdLst/>
            <a:ahLst/>
            <a:cxnLst/>
            <a:rect l="l" t="t" r="r" b="b"/>
            <a:pathLst>
              <a:path w="5155216" h="4114800">
                <a:moveTo>
                  <a:pt x="0" y="0"/>
                </a:moveTo>
                <a:lnTo>
                  <a:pt x="5155216" y="0"/>
                </a:lnTo>
                <a:lnTo>
                  <a:pt x="51552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012411">
            <a:off x="1067262" y="5677832"/>
            <a:ext cx="4256889" cy="3877639"/>
          </a:xfrm>
          <a:custGeom>
            <a:avLst/>
            <a:gdLst/>
            <a:ahLst/>
            <a:cxnLst/>
            <a:rect l="l" t="t" r="r" b="b"/>
            <a:pathLst>
              <a:path w="4256889" h="3877639">
                <a:moveTo>
                  <a:pt x="0" y="0"/>
                </a:moveTo>
                <a:lnTo>
                  <a:pt x="4256889" y="0"/>
                </a:lnTo>
                <a:lnTo>
                  <a:pt x="4256889" y="3877639"/>
                </a:lnTo>
                <a:lnTo>
                  <a:pt x="0" y="38776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982428" y="3425824"/>
            <a:ext cx="14323143" cy="1717676"/>
          </a:xfrm>
          <a:prstGeom prst="rect">
            <a:avLst/>
          </a:prstGeom>
        </p:spPr>
        <p:txBody>
          <a:bodyPr lIns="0" tIns="0" rIns="0" bIns="0" rtlCol="0" anchor="t">
            <a:spAutoFit/>
          </a:bodyPr>
          <a:lstStyle/>
          <a:p>
            <a:pPr algn="ctr">
              <a:lnSpc>
                <a:spcPts val="13999"/>
              </a:lnSpc>
              <a:spcBef>
                <a:spcPct val="0"/>
              </a:spcBef>
            </a:pPr>
            <a:r>
              <a:rPr lang="en-US" sz="9999" spc="-819">
                <a:solidFill>
                  <a:srgbClr val="156669"/>
                </a:solidFill>
                <a:latin typeface="Public Sans Bold"/>
              </a:rPr>
              <a:t>Expert System &amp; Flask</a:t>
            </a:r>
          </a:p>
        </p:txBody>
      </p:sp>
      <p:sp>
        <p:nvSpPr>
          <p:cNvPr id="6" name="Slide Number Placeholder 5">
            <a:extLst>
              <a:ext uri="{FF2B5EF4-FFF2-40B4-BE49-F238E27FC236}">
                <a16:creationId xmlns:a16="http://schemas.microsoft.com/office/drawing/2014/main" id="{34EC5BC3-E6BD-4337-6BEE-A522C2945209}"/>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2651338" y="1168421"/>
            <a:ext cx="12242263" cy="1311274"/>
          </a:xfrm>
          <a:prstGeom prst="rect">
            <a:avLst/>
          </a:prstGeom>
        </p:spPr>
        <p:txBody>
          <a:bodyPr lIns="0" tIns="0" rIns="0" bIns="0" rtlCol="0" anchor="t">
            <a:spAutoFit/>
          </a:bodyPr>
          <a:lstStyle/>
          <a:p>
            <a:pPr algn="ctr">
              <a:lnSpc>
                <a:spcPts val="9699"/>
              </a:lnSpc>
            </a:pPr>
            <a:r>
              <a:rPr lang="en-US" sz="9999">
                <a:solidFill>
                  <a:srgbClr val="FFFFFF"/>
                </a:solidFill>
                <a:latin typeface="BM Hanna"/>
              </a:rPr>
              <a:t>EXPERT SYSTEM</a:t>
            </a:r>
          </a:p>
        </p:txBody>
      </p:sp>
      <p:grpSp>
        <p:nvGrpSpPr>
          <p:cNvPr id="3" name="Group 3"/>
          <p:cNvGrpSpPr/>
          <p:nvPr/>
        </p:nvGrpSpPr>
        <p:grpSpPr>
          <a:xfrm>
            <a:off x="574455" y="3210827"/>
            <a:ext cx="8569545" cy="6326130"/>
            <a:chOff x="0" y="0"/>
            <a:chExt cx="2256999" cy="1666141"/>
          </a:xfrm>
        </p:grpSpPr>
        <p:sp>
          <p:nvSpPr>
            <p:cNvPr id="4" name="Freeform 4"/>
            <p:cNvSpPr/>
            <p:nvPr/>
          </p:nvSpPr>
          <p:spPr>
            <a:xfrm>
              <a:off x="0" y="0"/>
              <a:ext cx="2256999" cy="1666141"/>
            </a:xfrm>
            <a:custGeom>
              <a:avLst/>
              <a:gdLst/>
              <a:ahLst/>
              <a:cxnLst/>
              <a:rect l="l" t="t" r="r" b="b"/>
              <a:pathLst>
                <a:path w="2256999" h="1666141">
                  <a:moveTo>
                    <a:pt x="37944" y="0"/>
                  </a:moveTo>
                  <a:lnTo>
                    <a:pt x="2219056" y="0"/>
                  </a:lnTo>
                  <a:cubicBezTo>
                    <a:pt x="2229119" y="0"/>
                    <a:pt x="2238770" y="3998"/>
                    <a:pt x="2245886" y="11113"/>
                  </a:cubicBezTo>
                  <a:cubicBezTo>
                    <a:pt x="2253002" y="18229"/>
                    <a:pt x="2256999" y="27880"/>
                    <a:pt x="2256999" y="37944"/>
                  </a:cubicBezTo>
                  <a:lnTo>
                    <a:pt x="2256999" y="1628197"/>
                  </a:lnTo>
                  <a:cubicBezTo>
                    <a:pt x="2256999" y="1638261"/>
                    <a:pt x="2253002" y="1647912"/>
                    <a:pt x="2245886" y="1655028"/>
                  </a:cubicBezTo>
                  <a:cubicBezTo>
                    <a:pt x="2238770" y="1662144"/>
                    <a:pt x="2229119" y="1666141"/>
                    <a:pt x="2219056" y="1666141"/>
                  </a:cubicBezTo>
                  <a:lnTo>
                    <a:pt x="37944" y="1666141"/>
                  </a:lnTo>
                  <a:cubicBezTo>
                    <a:pt x="27880" y="1666141"/>
                    <a:pt x="18229" y="1662144"/>
                    <a:pt x="11113" y="1655028"/>
                  </a:cubicBezTo>
                  <a:cubicBezTo>
                    <a:pt x="3998" y="1647912"/>
                    <a:pt x="0" y="1638261"/>
                    <a:pt x="0" y="1628197"/>
                  </a:cubicBezTo>
                  <a:lnTo>
                    <a:pt x="0" y="37944"/>
                  </a:lnTo>
                  <a:cubicBezTo>
                    <a:pt x="0" y="27880"/>
                    <a:pt x="3998" y="18229"/>
                    <a:pt x="11113" y="11113"/>
                  </a:cubicBezTo>
                  <a:cubicBezTo>
                    <a:pt x="18229" y="3998"/>
                    <a:pt x="27880" y="0"/>
                    <a:pt x="37944" y="0"/>
                  </a:cubicBezTo>
                  <a:close/>
                </a:path>
              </a:pathLst>
            </a:custGeom>
            <a:solidFill>
              <a:srgbClr val="7FAAC8"/>
            </a:solidFill>
          </p:spPr>
          <p:txBody>
            <a:bodyPr/>
            <a:lstStyle/>
            <a:p>
              <a:endParaRPr lang="en-US"/>
            </a:p>
          </p:txBody>
        </p:sp>
        <p:sp>
          <p:nvSpPr>
            <p:cNvPr id="5" name="TextBox 5"/>
            <p:cNvSpPr txBox="1"/>
            <p:nvPr/>
          </p:nvSpPr>
          <p:spPr>
            <a:xfrm>
              <a:off x="0" y="-57150"/>
              <a:ext cx="2256999" cy="1723291"/>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flipH="1">
            <a:off x="15444050" y="0"/>
            <a:ext cx="2843950" cy="2901990"/>
          </a:xfrm>
          <a:custGeom>
            <a:avLst/>
            <a:gdLst/>
            <a:ahLst/>
            <a:cxnLst/>
            <a:rect l="l" t="t" r="r" b="b"/>
            <a:pathLst>
              <a:path w="2843950" h="2901990">
                <a:moveTo>
                  <a:pt x="2843950" y="0"/>
                </a:moveTo>
                <a:lnTo>
                  <a:pt x="0" y="0"/>
                </a:lnTo>
                <a:lnTo>
                  <a:pt x="0" y="2901990"/>
                </a:lnTo>
                <a:lnTo>
                  <a:pt x="2843950" y="2901990"/>
                </a:lnTo>
                <a:lnTo>
                  <a:pt x="284395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 y="714117"/>
            <a:ext cx="2132175" cy="2010331"/>
          </a:xfrm>
          <a:custGeom>
            <a:avLst/>
            <a:gdLst/>
            <a:ahLst/>
            <a:cxnLst/>
            <a:rect l="l" t="t" r="r" b="b"/>
            <a:pathLst>
              <a:path w="2206950" h="2010331">
                <a:moveTo>
                  <a:pt x="0" y="0"/>
                </a:moveTo>
                <a:lnTo>
                  <a:pt x="2206950" y="0"/>
                </a:lnTo>
                <a:lnTo>
                  <a:pt x="2206950" y="2010331"/>
                </a:lnTo>
                <a:lnTo>
                  <a:pt x="0" y="2010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720317" y="3255917"/>
            <a:ext cx="8277821" cy="6281039"/>
          </a:xfrm>
          <a:prstGeom prst="rect">
            <a:avLst/>
          </a:prstGeom>
        </p:spPr>
        <p:txBody>
          <a:bodyPr lIns="0" tIns="0" rIns="0" bIns="0" rtlCol="0" anchor="t">
            <a:spAutoFit/>
          </a:bodyPr>
          <a:lstStyle/>
          <a:p>
            <a:pPr algn="l">
              <a:lnSpc>
                <a:spcPts val="4120"/>
              </a:lnSpc>
              <a:spcBef>
                <a:spcPct val="0"/>
              </a:spcBef>
            </a:pPr>
            <a:r>
              <a:rPr lang="en-US" sz="2943" spc="-241" dirty="0">
                <a:solidFill>
                  <a:srgbClr val="FFFFFF"/>
                </a:solidFill>
                <a:latin typeface="Public Sans"/>
              </a:rPr>
              <a:t>An expert system is a computer program designed to emulate and mimic the decision-making abilities of a human expert in a specific domain. It's a type of artificial intelligence (AI) system that utilizes knowledge stored in a knowledge base to reason and make decisions in a manner similar to a human expert.</a:t>
            </a:r>
          </a:p>
          <a:p>
            <a:pPr algn="l">
              <a:lnSpc>
                <a:spcPts val="4120"/>
              </a:lnSpc>
              <a:spcBef>
                <a:spcPct val="0"/>
              </a:spcBef>
            </a:pPr>
            <a:r>
              <a:rPr lang="en-US" sz="2943" spc="-241" dirty="0">
                <a:solidFill>
                  <a:srgbClr val="FFFFFF"/>
                </a:solidFill>
                <a:latin typeface="Public Sans"/>
              </a:rPr>
              <a:t>Expert systems have been used in various fields such as medicine, finance, engineering, and manufacturing, among others. They are valuable tools for decision support, problem-solving, and knowledge management, especially in situations where access to human experts may be limited or costly.</a:t>
            </a:r>
          </a:p>
        </p:txBody>
      </p:sp>
      <p:grpSp>
        <p:nvGrpSpPr>
          <p:cNvPr id="9" name="Group 9"/>
          <p:cNvGrpSpPr/>
          <p:nvPr/>
        </p:nvGrpSpPr>
        <p:grpSpPr>
          <a:xfrm>
            <a:off x="9393356" y="3210827"/>
            <a:ext cx="8569545" cy="6326130"/>
            <a:chOff x="0" y="0"/>
            <a:chExt cx="2256999" cy="1666141"/>
          </a:xfrm>
        </p:grpSpPr>
        <p:sp>
          <p:nvSpPr>
            <p:cNvPr id="10" name="Freeform 10"/>
            <p:cNvSpPr/>
            <p:nvPr/>
          </p:nvSpPr>
          <p:spPr>
            <a:xfrm>
              <a:off x="0" y="0"/>
              <a:ext cx="2256999" cy="1666141"/>
            </a:xfrm>
            <a:custGeom>
              <a:avLst/>
              <a:gdLst/>
              <a:ahLst/>
              <a:cxnLst/>
              <a:rect l="l" t="t" r="r" b="b"/>
              <a:pathLst>
                <a:path w="2256999" h="1666141">
                  <a:moveTo>
                    <a:pt x="37944" y="0"/>
                  </a:moveTo>
                  <a:lnTo>
                    <a:pt x="2219056" y="0"/>
                  </a:lnTo>
                  <a:cubicBezTo>
                    <a:pt x="2229119" y="0"/>
                    <a:pt x="2238770" y="3998"/>
                    <a:pt x="2245886" y="11113"/>
                  </a:cubicBezTo>
                  <a:cubicBezTo>
                    <a:pt x="2253002" y="18229"/>
                    <a:pt x="2256999" y="27880"/>
                    <a:pt x="2256999" y="37944"/>
                  </a:cubicBezTo>
                  <a:lnTo>
                    <a:pt x="2256999" y="1628197"/>
                  </a:lnTo>
                  <a:cubicBezTo>
                    <a:pt x="2256999" y="1638261"/>
                    <a:pt x="2253002" y="1647912"/>
                    <a:pt x="2245886" y="1655028"/>
                  </a:cubicBezTo>
                  <a:cubicBezTo>
                    <a:pt x="2238770" y="1662144"/>
                    <a:pt x="2229119" y="1666141"/>
                    <a:pt x="2219056" y="1666141"/>
                  </a:cubicBezTo>
                  <a:lnTo>
                    <a:pt x="37944" y="1666141"/>
                  </a:lnTo>
                  <a:cubicBezTo>
                    <a:pt x="27880" y="1666141"/>
                    <a:pt x="18229" y="1662144"/>
                    <a:pt x="11113" y="1655028"/>
                  </a:cubicBezTo>
                  <a:cubicBezTo>
                    <a:pt x="3998" y="1647912"/>
                    <a:pt x="0" y="1638261"/>
                    <a:pt x="0" y="1628197"/>
                  </a:cubicBezTo>
                  <a:lnTo>
                    <a:pt x="0" y="37944"/>
                  </a:lnTo>
                  <a:cubicBezTo>
                    <a:pt x="0" y="27880"/>
                    <a:pt x="3998" y="18229"/>
                    <a:pt x="11113" y="11113"/>
                  </a:cubicBezTo>
                  <a:cubicBezTo>
                    <a:pt x="18229" y="3998"/>
                    <a:pt x="27880" y="0"/>
                    <a:pt x="37944" y="0"/>
                  </a:cubicBezTo>
                  <a:close/>
                </a:path>
              </a:pathLst>
            </a:custGeom>
            <a:solidFill>
              <a:srgbClr val="7FAAC8"/>
            </a:solidFill>
          </p:spPr>
          <p:txBody>
            <a:bodyPr/>
            <a:lstStyle/>
            <a:p>
              <a:endParaRPr lang="en-US"/>
            </a:p>
          </p:txBody>
        </p:sp>
        <p:sp>
          <p:nvSpPr>
            <p:cNvPr id="11" name="TextBox 11"/>
            <p:cNvSpPr txBox="1"/>
            <p:nvPr/>
          </p:nvSpPr>
          <p:spPr>
            <a:xfrm>
              <a:off x="0" y="-57150"/>
              <a:ext cx="2256999" cy="1723291"/>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9559772" y="3195272"/>
            <a:ext cx="8236713" cy="6281039"/>
          </a:xfrm>
          <a:prstGeom prst="rect">
            <a:avLst/>
          </a:prstGeom>
        </p:spPr>
        <p:txBody>
          <a:bodyPr lIns="0" tIns="0" rIns="0" bIns="0" rtlCol="0" anchor="t">
            <a:spAutoFit/>
          </a:bodyPr>
          <a:lstStyle/>
          <a:p>
            <a:pPr algn="l">
              <a:lnSpc>
                <a:spcPts val="4120"/>
              </a:lnSpc>
              <a:spcBef>
                <a:spcPct val="0"/>
              </a:spcBef>
            </a:pPr>
            <a:r>
              <a:rPr lang="en-US" sz="2943" spc="-241">
                <a:solidFill>
                  <a:srgbClr val="FFFFFF"/>
                </a:solidFill>
                <a:latin typeface="Public Sans"/>
              </a:rPr>
              <a:t>Expert systems typically consist of two main components:</a:t>
            </a:r>
          </a:p>
          <a:p>
            <a:pPr algn="l">
              <a:lnSpc>
                <a:spcPts val="4120"/>
              </a:lnSpc>
              <a:spcBef>
                <a:spcPct val="0"/>
              </a:spcBef>
            </a:pPr>
            <a:r>
              <a:rPr lang="en-US" sz="2943" spc="-241">
                <a:solidFill>
                  <a:srgbClr val="FFFFFF"/>
                </a:solidFill>
                <a:latin typeface="Public Sans"/>
              </a:rPr>
              <a:t>1.  Knowledge Base: This component stores information, facts, rules, and heuristics about a particular domain. It's essentially the repository of knowledge that the system relies on to make decisions.</a:t>
            </a:r>
          </a:p>
          <a:p>
            <a:pPr algn="l">
              <a:lnSpc>
                <a:spcPts val="4120"/>
              </a:lnSpc>
              <a:spcBef>
                <a:spcPct val="0"/>
              </a:spcBef>
            </a:pPr>
            <a:r>
              <a:rPr lang="en-US" sz="2943" spc="-241">
                <a:solidFill>
                  <a:srgbClr val="FFFFFF"/>
                </a:solidFill>
                <a:latin typeface="Public Sans"/>
              </a:rPr>
              <a:t>2. Inference Engine: The inference engine is the reasoning component of the expert system. It uses the knowledge stored in the knowledge base to draw conclusions, make inferences, and provide solutions or recommendations based on the input provided by the user.</a:t>
            </a:r>
          </a:p>
        </p:txBody>
      </p:sp>
      <p:sp>
        <p:nvSpPr>
          <p:cNvPr id="13" name="Slide Number Placeholder 12">
            <a:extLst>
              <a:ext uri="{FF2B5EF4-FFF2-40B4-BE49-F238E27FC236}">
                <a16:creationId xmlns:a16="http://schemas.microsoft.com/office/drawing/2014/main" id="{864D48EA-8D59-0E48-5254-D235C65FF278}"/>
              </a:ext>
            </a:extLst>
          </p:cNvPr>
          <p:cNvSpPr>
            <a:spLocks noGrp="1"/>
          </p:cNvSpPr>
          <p:nvPr>
            <p:ph type="sldNum" sz="quarter" idx="12"/>
          </p:nvPr>
        </p:nvSpPr>
        <p:spPr/>
        <p:txBody>
          <a:bodyPr/>
          <a:lstStyle/>
          <a:p>
            <a:fld id="{B6F15528-21DE-4FAA-801E-634DDDAF4B2B}" type="slidenum">
              <a:rPr lang="en-US" smtClean="0"/>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FFFFF"/>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11407" y="1746467"/>
            <a:ext cx="6907091" cy="6794065"/>
          </a:xfrm>
          <a:custGeom>
            <a:avLst/>
            <a:gdLst/>
            <a:ahLst/>
            <a:cxnLst/>
            <a:rect l="l" t="t" r="r" b="b"/>
            <a:pathLst>
              <a:path w="6907091" h="6794065">
                <a:moveTo>
                  <a:pt x="0" y="0"/>
                </a:moveTo>
                <a:lnTo>
                  <a:pt x="6907090" y="0"/>
                </a:lnTo>
                <a:lnTo>
                  <a:pt x="6907090" y="6794066"/>
                </a:lnTo>
                <a:lnTo>
                  <a:pt x="0" y="67940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dirty="0"/>
          </a:p>
        </p:txBody>
      </p:sp>
      <p:sp>
        <p:nvSpPr>
          <p:cNvPr id="6" name="TextBox 6"/>
          <p:cNvSpPr txBox="1"/>
          <p:nvPr/>
        </p:nvSpPr>
        <p:spPr>
          <a:xfrm>
            <a:off x="1472034" y="4183647"/>
            <a:ext cx="6429375" cy="1726168"/>
          </a:xfrm>
          <a:prstGeom prst="rect">
            <a:avLst/>
          </a:prstGeom>
        </p:spPr>
        <p:txBody>
          <a:bodyPr lIns="0" tIns="0" rIns="0" bIns="0" rtlCol="0" anchor="t">
            <a:spAutoFit/>
          </a:bodyPr>
          <a:lstStyle/>
          <a:p>
            <a:pPr algn="ctr">
              <a:lnSpc>
                <a:spcPts val="14056"/>
              </a:lnSpc>
              <a:spcBef>
                <a:spcPct val="0"/>
              </a:spcBef>
            </a:pPr>
            <a:r>
              <a:rPr lang="en-US" sz="10040" spc="-823">
                <a:solidFill>
                  <a:srgbClr val="156669"/>
                </a:solidFill>
                <a:latin typeface="Public Sans Bold"/>
              </a:rPr>
              <a:t>Introduction </a:t>
            </a:r>
          </a:p>
        </p:txBody>
      </p:sp>
      <p:sp>
        <p:nvSpPr>
          <p:cNvPr id="7" name="Slide Number Placeholder 6">
            <a:extLst>
              <a:ext uri="{FF2B5EF4-FFF2-40B4-BE49-F238E27FC236}">
                <a16:creationId xmlns:a16="http://schemas.microsoft.com/office/drawing/2014/main" id="{AC5914D9-7F58-B813-E56D-026FD3B4B805}"/>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2651338" y="1168421"/>
            <a:ext cx="12242263" cy="1311274"/>
          </a:xfrm>
          <a:prstGeom prst="rect">
            <a:avLst/>
          </a:prstGeom>
        </p:spPr>
        <p:txBody>
          <a:bodyPr lIns="0" tIns="0" rIns="0" bIns="0" rtlCol="0" anchor="t">
            <a:spAutoFit/>
          </a:bodyPr>
          <a:lstStyle/>
          <a:p>
            <a:pPr algn="ctr">
              <a:lnSpc>
                <a:spcPts val="9699"/>
              </a:lnSpc>
            </a:pPr>
            <a:r>
              <a:rPr lang="en-US" sz="9999" dirty="0">
                <a:solidFill>
                  <a:srgbClr val="FFFFFF"/>
                </a:solidFill>
                <a:latin typeface="BM Hanna"/>
              </a:rPr>
              <a:t>EXPERT SYSTEM</a:t>
            </a:r>
          </a:p>
        </p:txBody>
      </p:sp>
      <p:sp>
        <p:nvSpPr>
          <p:cNvPr id="6" name="Freeform 6"/>
          <p:cNvSpPr/>
          <p:nvPr/>
        </p:nvSpPr>
        <p:spPr>
          <a:xfrm flipH="1">
            <a:off x="15925800" y="0"/>
            <a:ext cx="2362200" cy="2479695"/>
          </a:xfrm>
          <a:custGeom>
            <a:avLst/>
            <a:gdLst/>
            <a:ahLst/>
            <a:cxnLst/>
            <a:rect l="l" t="t" r="r" b="b"/>
            <a:pathLst>
              <a:path w="2843950" h="2901990">
                <a:moveTo>
                  <a:pt x="2843950" y="0"/>
                </a:moveTo>
                <a:lnTo>
                  <a:pt x="0" y="0"/>
                </a:lnTo>
                <a:lnTo>
                  <a:pt x="0" y="2901990"/>
                </a:lnTo>
                <a:lnTo>
                  <a:pt x="2843950" y="2901990"/>
                </a:lnTo>
                <a:lnTo>
                  <a:pt x="284395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21352828">
            <a:off x="1175620" y="783706"/>
            <a:ext cx="1919237" cy="1667665"/>
          </a:xfrm>
          <a:custGeom>
            <a:avLst/>
            <a:gdLst/>
            <a:ahLst/>
            <a:cxnLst/>
            <a:rect l="l" t="t" r="r" b="b"/>
            <a:pathLst>
              <a:path w="2206950" h="2010331">
                <a:moveTo>
                  <a:pt x="0" y="0"/>
                </a:moveTo>
                <a:lnTo>
                  <a:pt x="2206950" y="0"/>
                </a:lnTo>
                <a:lnTo>
                  <a:pt x="2206950" y="2010331"/>
                </a:lnTo>
                <a:lnTo>
                  <a:pt x="0" y="2010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3" name="Picture 12">
            <a:extLst>
              <a:ext uri="{FF2B5EF4-FFF2-40B4-BE49-F238E27FC236}">
                <a16:creationId xmlns:a16="http://schemas.microsoft.com/office/drawing/2014/main" id="{0E6C8E8F-083C-782E-32AD-7784048BE00C}"/>
              </a:ext>
            </a:extLst>
          </p:cNvPr>
          <p:cNvPicPr>
            <a:picLocks noChangeAspect="1"/>
          </p:cNvPicPr>
          <p:nvPr/>
        </p:nvPicPr>
        <p:blipFill>
          <a:blip r:embed="rId6"/>
          <a:stretch>
            <a:fillRect/>
          </a:stretch>
        </p:blipFill>
        <p:spPr>
          <a:xfrm>
            <a:off x="6481301" y="3551058"/>
            <a:ext cx="5325397" cy="6328196"/>
          </a:xfrm>
          <a:prstGeom prst="rect">
            <a:avLst/>
          </a:prstGeom>
        </p:spPr>
      </p:pic>
      <p:pic>
        <p:nvPicPr>
          <p:cNvPr id="14" name="Picture 13">
            <a:extLst>
              <a:ext uri="{FF2B5EF4-FFF2-40B4-BE49-F238E27FC236}">
                <a16:creationId xmlns:a16="http://schemas.microsoft.com/office/drawing/2014/main" id="{FDCADC31-C9EC-B534-4911-A305D3347AB5}"/>
              </a:ext>
            </a:extLst>
          </p:cNvPr>
          <p:cNvPicPr>
            <a:picLocks noChangeAspect="1"/>
          </p:cNvPicPr>
          <p:nvPr/>
        </p:nvPicPr>
        <p:blipFill>
          <a:blip r:embed="rId6"/>
          <a:stretch>
            <a:fillRect/>
          </a:stretch>
        </p:blipFill>
        <p:spPr>
          <a:xfrm>
            <a:off x="12121369" y="2458046"/>
            <a:ext cx="5792457" cy="7620401"/>
          </a:xfrm>
          <a:prstGeom prst="rect">
            <a:avLst/>
          </a:prstGeom>
        </p:spPr>
      </p:pic>
      <p:sp>
        <p:nvSpPr>
          <p:cNvPr id="16" name="TextBox 15">
            <a:extLst>
              <a:ext uri="{FF2B5EF4-FFF2-40B4-BE49-F238E27FC236}">
                <a16:creationId xmlns:a16="http://schemas.microsoft.com/office/drawing/2014/main" id="{9EA9E10E-6C38-1397-0D3A-A06EF947806D}"/>
              </a:ext>
            </a:extLst>
          </p:cNvPr>
          <p:cNvSpPr txBox="1"/>
          <p:nvPr/>
        </p:nvSpPr>
        <p:spPr>
          <a:xfrm>
            <a:off x="6587968" y="3863025"/>
            <a:ext cx="4993056" cy="4832092"/>
          </a:xfrm>
          <a:prstGeom prst="rect">
            <a:avLst/>
          </a:prstGeom>
          <a:noFill/>
        </p:spPr>
        <p:txBody>
          <a:bodyPr wrap="square">
            <a:spAutoFit/>
          </a:bodyPr>
          <a:lstStyle/>
          <a:p>
            <a:r>
              <a:rPr lang="en-US" sz="2800" dirty="0">
                <a:solidFill>
                  <a:schemeClr val="bg1"/>
                </a:solidFill>
              </a:rPr>
              <a:t>Inference Engine</a:t>
            </a:r>
          </a:p>
          <a:p>
            <a:r>
              <a:rPr lang="en-US" sz="2800" dirty="0">
                <a:solidFill>
                  <a:schemeClr val="bg1"/>
                </a:solidFill>
              </a:rPr>
              <a:t>1-Inference Engine Initialization: The Inference Engine class uses the Knowledge Base to infer diseases based on given symptoms. The constructor takes an instance of Knowledge Base.</a:t>
            </a:r>
          </a:p>
          <a:p>
            <a:endParaRPr lang="en-US" sz="2800" dirty="0">
              <a:solidFill>
                <a:schemeClr val="bg1"/>
              </a:solidFill>
            </a:endParaRPr>
          </a:p>
          <a:p>
            <a:r>
              <a:rPr lang="en-US" sz="2800" dirty="0">
                <a:solidFill>
                  <a:schemeClr val="bg1"/>
                </a:solidFill>
              </a:rPr>
              <a:t>2-Forward Chaining Algorithm:</a:t>
            </a:r>
          </a:p>
          <a:p>
            <a:r>
              <a:rPr lang="en-US" sz="2800" dirty="0">
                <a:solidFill>
                  <a:schemeClr val="bg1"/>
                </a:solidFill>
              </a:rPr>
              <a:t>This method implements the forward chaining algorithm:</a:t>
            </a:r>
          </a:p>
        </p:txBody>
      </p:sp>
      <p:sp>
        <p:nvSpPr>
          <p:cNvPr id="18" name="TextBox 17">
            <a:extLst>
              <a:ext uri="{FF2B5EF4-FFF2-40B4-BE49-F238E27FC236}">
                <a16:creationId xmlns:a16="http://schemas.microsoft.com/office/drawing/2014/main" id="{4A792EF5-F540-BED9-E30A-0F3E9BC6CDD5}"/>
              </a:ext>
            </a:extLst>
          </p:cNvPr>
          <p:cNvSpPr txBox="1"/>
          <p:nvPr/>
        </p:nvSpPr>
        <p:spPr>
          <a:xfrm>
            <a:off x="12129529" y="2514026"/>
            <a:ext cx="5818121" cy="7417415"/>
          </a:xfrm>
          <a:prstGeom prst="rect">
            <a:avLst/>
          </a:prstGeom>
          <a:noFill/>
        </p:spPr>
        <p:txBody>
          <a:bodyPr wrap="square">
            <a:spAutoFit/>
          </a:bodyPr>
          <a:lstStyle/>
          <a:p>
            <a:r>
              <a:rPr lang="en-US" sz="2800" dirty="0">
                <a:solidFill>
                  <a:schemeClr val="bg1"/>
                </a:solidFill>
              </a:rPr>
              <a:t>1-Known Symptoms: A set of symptoms provided by the user.</a:t>
            </a:r>
          </a:p>
          <a:p>
            <a:r>
              <a:rPr lang="en-US" sz="2800" dirty="0">
                <a:solidFill>
                  <a:schemeClr val="bg1"/>
                </a:solidFill>
              </a:rPr>
              <a:t>2-Inferred Diseases: A set of diseases inferred based on the known symptoms.</a:t>
            </a:r>
          </a:p>
          <a:p>
            <a:r>
              <a:rPr lang="en-US" sz="2800" dirty="0">
                <a:solidFill>
                  <a:schemeClr val="bg1"/>
                </a:solidFill>
              </a:rPr>
              <a:t>3-Disease Info: A dictionary to store information about the inferred diseases.</a:t>
            </a:r>
          </a:p>
          <a:p>
            <a:r>
              <a:rPr lang="en-US" sz="2800" dirty="0">
                <a:solidFill>
                  <a:schemeClr val="bg1"/>
                </a:solidFill>
              </a:rPr>
              <a:t>The algorithm iterates through the rules in the knowledge base and checks if the symptoms in each rule are a subset of the known symptoms. If a rule's symptoms match, the corresponding disease is inferred, and its information is added to disease_info. The process continues until no more rules can be applied.</a:t>
            </a:r>
          </a:p>
        </p:txBody>
      </p:sp>
      <p:pic>
        <p:nvPicPr>
          <p:cNvPr id="20" name="Picture 19">
            <a:extLst>
              <a:ext uri="{FF2B5EF4-FFF2-40B4-BE49-F238E27FC236}">
                <a16:creationId xmlns:a16="http://schemas.microsoft.com/office/drawing/2014/main" id="{4D189582-00FC-78C0-8810-FA1618E8BED8}"/>
              </a:ext>
            </a:extLst>
          </p:cNvPr>
          <p:cNvPicPr>
            <a:picLocks noChangeAspect="1"/>
          </p:cNvPicPr>
          <p:nvPr/>
        </p:nvPicPr>
        <p:blipFill>
          <a:blip r:embed="rId7"/>
          <a:stretch>
            <a:fillRect/>
          </a:stretch>
        </p:blipFill>
        <p:spPr>
          <a:xfrm>
            <a:off x="446610" y="2412403"/>
            <a:ext cx="5791702" cy="7620660"/>
          </a:xfrm>
          <a:prstGeom prst="rect">
            <a:avLst/>
          </a:prstGeom>
        </p:spPr>
      </p:pic>
      <p:sp>
        <p:nvSpPr>
          <p:cNvPr id="22" name="TextBox 21">
            <a:extLst>
              <a:ext uri="{FF2B5EF4-FFF2-40B4-BE49-F238E27FC236}">
                <a16:creationId xmlns:a16="http://schemas.microsoft.com/office/drawing/2014/main" id="{146BE83B-F74D-7A1C-F2C0-FEC6E819F07A}"/>
              </a:ext>
            </a:extLst>
          </p:cNvPr>
          <p:cNvSpPr txBox="1"/>
          <p:nvPr/>
        </p:nvSpPr>
        <p:spPr>
          <a:xfrm>
            <a:off x="440723" y="2705100"/>
            <a:ext cx="5350477" cy="56938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Knowledge 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1-Loading the Knowledge Base: The Knowledge Base class holds all the rules for diagnosing diseases. Each rule consists of symptoms and corresponding disease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2-Populating the Knowledge Base: This part reads the CSV file containing the disease rules and populates the Knowledge Base with these rules. Each row in the CSV file represents a rule with symptoms and corresponding disease details.</a:t>
            </a:r>
          </a:p>
        </p:txBody>
      </p:sp>
      <p:sp>
        <p:nvSpPr>
          <p:cNvPr id="3" name="Slide Number Placeholder 2">
            <a:extLst>
              <a:ext uri="{FF2B5EF4-FFF2-40B4-BE49-F238E27FC236}">
                <a16:creationId xmlns:a16="http://schemas.microsoft.com/office/drawing/2014/main" id="{C33E1B70-309E-6969-BB20-4FE41165DB97}"/>
              </a:ext>
            </a:extLst>
          </p:cNvPr>
          <p:cNvSpPr>
            <a:spLocks noGrp="1"/>
          </p:cNvSpPr>
          <p:nvPr>
            <p:ph type="sldNum" sz="quarter" idx="12"/>
          </p:nvPr>
        </p:nvSpPr>
        <p:spPr/>
        <p:txBody>
          <a:bodyPr/>
          <a:lstStyle/>
          <a:p>
            <a:fld id="{B6F15528-21DE-4FAA-801E-634DDDAF4B2B}" type="slidenum">
              <a:rPr lang="en-US" smtClean="0"/>
              <a:pPr/>
              <a:t>40</a:t>
            </a:fld>
            <a:endParaRPr lang="en-US" dirty="0"/>
          </a:p>
        </p:txBody>
      </p:sp>
    </p:spTree>
    <p:extLst>
      <p:ext uri="{BB962C8B-B14F-4D97-AF65-F5344CB8AC3E}">
        <p14:creationId xmlns:p14="http://schemas.microsoft.com/office/powerpoint/2010/main" val="324604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2890193" y="262394"/>
            <a:ext cx="5204967" cy="1892715"/>
          </a:xfrm>
          <a:custGeom>
            <a:avLst/>
            <a:gdLst/>
            <a:ahLst/>
            <a:cxnLst/>
            <a:rect l="l" t="t" r="r" b="b"/>
            <a:pathLst>
              <a:path w="5204967" h="1892715">
                <a:moveTo>
                  <a:pt x="0" y="0"/>
                </a:moveTo>
                <a:lnTo>
                  <a:pt x="5204967" y="0"/>
                </a:lnTo>
                <a:lnTo>
                  <a:pt x="5204967" y="1892716"/>
                </a:lnTo>
                <a:lnTo>
                  <a:pt x="0" y="1892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1437" y="129044"/>
            <a:ext cx="7599045" cy="1071245"/>
          </a:xfrm>
          <a:prstGeom prst="rect">
            <a:avLst/>
          </a:prstGeom>
        </p:spPr>
        <p:txBody>
          <a:bodyPr lIns="0" tIns="0" rIns="0" bIns="0" rtlCol="0" anchor="t">
            <a:spAutoFit/>
          </a:bodyPr>
          <a:lstStyle/>
          <a:p>
            <a:pPr algn="ctr">
              <a:lnSpc>
                <a:spcPts val="8680"/>
              </a:lnSpc>
              <a:spcBef>
                <a:spcPct val="0"/>
              </a:spcBef>
            </a:pPr>
            <a:r>
              <a:rPr lang="en-US" sz="6200" spc="-508">
                <a:solidFill>
                  <a:srgbClr val="156669"/>
                </a:solidFill>
                <a:latin typeface="Public Sans Bold"/>
              </a:rPr>
              <a:t>Expert System &amp; Flask : </a:t>
            </a:r>
          </a:p>
        </p:txBody>
      </p:sp>
      <p:sp>
        <p:nvSpPr>
          <p:cNvPr id="5" name="TextBox 5"/>
          <p:cNvSpPr txBox="1"/>
          <p:nvPr/>
        </p:nvSpPr>
        <p:spPr>
          <a:xfrm>
            <a:off x="15693422" y="5631789"/>
            <a:ext cx="1587740"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Figure.24</a:t>
            </a:r>
          </a:p>
        </p:txBody>
      </p:sp>
      <p:sp>
        <p:nvSpPr>
          <p:cNvPr id="7" name="TextBox 6">
            <a:extLst>
              <a:ext uri="{FF2B5EF4-FFF2-40B4-BE49-F238E27FC236}">
                <a16:creationId xmlns:a16="http://schemas.microsoft.com/office/drawing/2014/main" id="{E636C9A7-A8B0-8265-14A7-F8711DAD7167}"/>
              </a:ext>
            </a:extLst>
          </p:cNvPr>
          <p:cNvSpPr txBox="1"/>
          <p:nvPr/>
        </p:nvSpPr>
        <p:spPr>
          <a:xfrm>
            <a:off x="15549782" y="9392488"/>
            <a:ext cx="1875019" cy="584712"/>
          </a:xfrm>
          <a:prstGeom prst="rect">
            <a:avLst/>
          </a:prstGeom>
          <a:noFill/>
        </p:spPr>
        <p:txBody>
          <a:bodyPr wrap="square">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246" normalizeH="0" baseline="0" noProof="0" dirty="0">
                <a:ln>
                  <a:noFill/>
                </a:ln>
                <a:solidFill>
                  <a:srgbClr val="156669"/>
                </a:solidFill>
                <a:effectLst/>
                <a:uLnTx/>
                <a:uFillTx/>
                <a:latin typeface="Public Sans"/>
                <a:ea typeface="+mn-ea"/>
                <a:cs typeface="+mn-cs"/>
              </a:rPr>
              <a:t>Figure.25</a:t>
            </a:r>
          </a:p>
        </p:txBody>
      </p:sp>
      <p:pic>
        <p:nvPicPr>
          <p:cNvPr id="9" name="Picture 8" descr="A black rectangular object with white text and green dots&#10;&#10;Description automatically generated">
            <a:extLst>
              <a:ext uri="{FF2B5EF4-FFF2-40B4-BE49-F238E27FC236}">
                <a16:creationId xmlns:a16="http://schemas.microsoft.com/office/drawing/2014/main" id="{1E4416EA-F5FC-1488-9CB4-FCA4C0120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1978" y="6156205"/>
            <a:ext cx="6248400" cy="3236283"/>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4D306D0D-175A-A8F5-DE10-80D0B2AE7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2762" y="2355322"/>
            <a:ext cx="6248400" cy="3350907"/>
          </a:xfrm>
          <a:prstGeom prst="rect">
            <a:avLst/>
          </a:prstGeom>
        </p:spPr>
      </p:pic>
      <p:sp>
        <p:nvSpPr>
          <p:cNvPr id="13" name="TextBox 12">
            <a:extLst>
              <a:ext uri="{FF2B5EF4-FFF2-40B4-BE49-F238E27FC236}">
                <a16:creationId xmlns:a16="http://schemas.microsoft.com/office/drawing/2014/main" id="{FF38BAC6-E081-CC55-1AE4-08092B4D1BE4}"/>
              </a:ext>
            </a:extLst>
          </p:cNvPr>
          <p:cNvSpPr txBox="1"/>
          <p:nvPr/>
        </p:nvSpPr>
        <p:spPr>
          <a:xfrm>
            <a:off x="711508" y="2123136"/>
            <a:ext cx="9372600" cy="7017306"/>
          </a:xfrm>
          <a:prstGeom prst="rect">
            <a:avLst/>
          </a:prstGeom>
          <a:noFill/>
        </p:spPr>
        <p:txBody>
          <a:bodyPr wrap="square">
            <a:spAutoFit/>
          </a:bodyPr>
          <a:lstStyle/>
          <a:p>
            <a:r>
              <a:rPr lang="en-US" sz="4500" dirty="0">
                <a:solidFill>
                  <a:schemeClr val="bg1"/>
                </a:solidFill>
              </a:rPr>
              <a:t>1. Importing Libraries:</a:t>
            </a:r>
          </a:p>
          <a:p>
            <a:pPr marL="1600200" lvl="2" indent="-685800">
              <a:buFont typeface="Arial" panose="020B0604020202020204" pitchFamily="34" charset="0"/>
              <a:buChar char="•"/>
            </a:pPr>
            <a:r>
              <a:rPr lang="en-US" sz="4500" dirty="0">
                <a:solidFill>
                  <a:schemeClr val="bg1"/>
                </a:solidFill>
              </a:rPr>
              <a:t>flask: A micro web framework for Python.</a:t>
            </a:r>
          </a:p>
          <a:p>
            <a:pPr marL="1600200" lvl="2" indent="-685800">
              <a:buFont typeface="Arial" panose="020B0604020202020204" pitchFamily="34" charset="0"/>
              <a:buChar char="•"/>
            </a:pPr>
            <a:r>
              <a:rPr lang="en-US" sz="4500" dirty="0">
                <a:solidFill>
                  <a:schemeClr val="bg1"/>
                </a:solidFill>
              </a:rPr>
              <a:t>pandas: A data manipulation and analysis library, used here to read and process the CSV file.</a:t>
            </a:r>
          </a:p>
          <a:p>
            <a:pPr lvl="1"/>
            <a:endParaRPr lang="en-US" sz="4500" dirty="0">
              <a:solidFill>
                <a:schemeClr val="bg1"/>
              </a:solidFill>
            </a:endParaRPr>
          </a:p>
          <a:p>
            <a:r>
              <a:rPr lang="en-US" sz="4500" dirty="0">
                <a:solidFill>
                  <a:schemeClr val="bg1"/>
                </a:solidFill>
              </a:rPr>
              <a:t>2. Initializing the Flask App:</a:t>
            </a:r>
          </a:p>
          <a:p>
            <a:pPr marL="1600200" lvl="2" indent="-685800">
              <a:buFont typeface="Arial" panose="020B0604020202020204" pitchFamily="34" charset="0"/>
              <a:buChar char="•"/>
            </a:pPr>
            <a:r>
              <a:rPr lang="en-US" sz="4500" dirty="0">
                <a:solidFill>
                  <a:schemeClr val="bg1"/>
                </a:solidFill>
              </a:rPr>
              <a:t>This initializes a Flask web application.</a:t>
            </a:r>
          </a:p>
        </p:txBody>
      </p:sp>
      <p:sp>
        <p:nvSpPr>
          <p:cNvPr id="3" name="Slide Number Placeholder 2">
            <a:extLst>
              <a:ext uri="{FF2B5EF4-FFF2-40B4-BE49-F238E27FC236}">
                <a16:creationId xmlns:a16="http://schemas.microsoft.com/office/drawing/2014/main" id="{C0A20C58-E8A3-CC7E-600F-0213B44376D5}"/>
              </a:ext>
            </a:extLst>
          </p:cNvPr>
          <p:cNvSpPr>
            <a:spLocks noGrp="1"/>
          </p:cNvSpPr>
          <p:nvPr>
            <p:ph type="sldNum" sz="quarter" idx="12"/>
          </p:nvPr>
        </p:nvSpPr>
        <p:spPr/>
        <p:txBody>
          <a:bodyPr/>
          <a:lstStyle/>
          <a:p>
            <a:fld id="{B6F15528-21DE-4FAA-801E-634DDDAF4B2B}"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2890193" y="262394"/>
            <a:ext cx="5204967" cy="1892715"/>
          </a:xfrm>
          <a:custGeom>
            <a:avLst/>
            <a:gdLst/>
            <a:ahLst/>
            <a:cxnLst/>
            <a:rect l="l" t="t" r="r" b="b"/>
            <a:pathLst>
              <a:path w="5204967" h="1892715">
                <a:moveTo>
                  <a:pt x="0" y="0"/>
                </a:moveTo>
                <a:lnTo>
                  <a:pt x="5204967" y="0"/>
                </a:lnTo>
                <a:lnTo>
                  <a:pt x="5204967" y="1892716"/>
                </a:lnTo>
                <a:lnTo>
                  <a:pt x="0" y="1892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1437" y="129044"/>
            <a:ext cx="7599045" cy="1071245"/>
          </a:xfrm>
          <a:prstGeom prst="rect">
            <a:avLst/>
          </a:prstGeom>
        </p:spPr>
        <p:txBody>
          <a:bodyPr lIns="0" tIns="0" rIns="0" bIns="0" rtlCol="0" anchor="t">
            <a:spAutoFit/>
          </a:bodyPr>
          <a:lstStyle/>
          <a:p>
            <a:pPr algn="ctr">
              <a:lnSpc>
                <a:spcPts val="8680"/>
              </a:lnSpc>
              <a:spcBef>
                <a:spcPct val="0"/>
              </a:spcBef>
            </a:pPr>
            <a:r>
              <a:rPr lang="en-US" sz="6200" spc="-508">
                <a:solidFill>
                  <a:srgbClr val="156669"/>
                </a:solidFill>
                <a:latin typeface="Public Sans Bold"/>
              </a:rPr>
              <a:t>Expert System &amp; Flask : </a:t>
            </a:r>
          </a:p>
        </p:txBody>
      </p:sp>
      <p:sp>
        <p:nvSpPr>
          <p:cNvPr id="5" name="TextBox 5"/>
          <p:cNvSpPr txBox="1"/>
          <p:nvPr/>
        </p:nvSpPr>
        <p:spPr>
          <a:xfrm>
            <a:off x="15697200" y="9008660"/>
            <a:ext cx="1602568"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Figure.26</a:t>
            </a:r>
          </a:p>
        </p:txBody>
      </p:sp>
      <p:pic>
        <p:nvPicPr>
          <p:cNvPr id="7" name="Picture 6" descr="A screen shot of a computer program&#10;&#10;Description automatically generated">
            <a:extLst>
              <a:ext uri="{FF2B5EF4-FFF2-40B4-BE49-F238E27FC236}">
                <a16:creationId xmlns:a16="http://schemas.microsoft.com/office/drawing/2014/main" id="{B05A1954-D782-9C7B-4BF4-D1CE86A2F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0" y="2324100"/>
            <a:ext cx="8220075" cy="6488712"/>
          </a:xfrm>
          <a:prstGeom prst="rect">
            <a:avLst/>
          </a:prstGeom>
        </p:spPr>
      </p:pic>
      <p:sp>
        <p:nvSpPr>
          <p:cNvPr id="9" name="TextBox 8">
            <a:extLst>
              <a:ext uri="{FF2B5EF4-FFF2-40B4-BE49-F238E27FC236}">
                <a16:creationId xmlns:a16="http://schemas.microsoft.com/office/drawing/2014/main" id="{27BCDA46-5B80-3028-9294-4DB2571A9CA1}"/>
              </a:ext>
            </a:extLst>
          </p:cNvPr>
          <p:cNvSpPr txBox="1"/>
          <p:nvPr/>
        </p:nvSpPr>
        <p:spPr>
          <a:xfrm>
            <a:off x="311437" y="2684273"/>
            <a:ext cx="8832563" cy="4247317"/>
          </a:xfrm>
          <a:prstGeom prst="rect">
            <a:avLst/>
          </a:prstGeom>
          <a:noFill/>
        </p:spPr>
        <p:txBody>
          <a:bodyPr wrap="square">
            <a:spAutoFit/>
          </a:bodyPr>
          <a:lstStyle/>
          <a:p>
            <a:r>
              <a:rPr lang="en-US" sz="4500" dirty="0">
                <a:solidFill>
                  <a:schemeClr val="bg1"/>
                </a:solidFill>
              </a:rPr>
              <a:t>Defining the Knowledge Base Class:</a:t>
            </a:r>
          </a:p>
          <a:p>
            <a:endParaRPr lang="en-US" sz="4500" dirty="0">
              <a:solidFill>
                <a:schemeClr val="bg1"/>
              </a:solidFill>
            </a:endParaRPr>
          </a:p>
          <a:p>
            <a:pPr lvl="1"/>
            <a:r>
              <a:rPr lang="en-US" sz="4500" dirty="0">
                <a:solidFill>
                  <a:schemeClr val="bg1"/>
                </a:solidFill>
              </a:rPr>
              <a:t>Knowledge Base class is used to store rules each rule represents a disease and its associated symptoms.</a:t>
            </a:r>
          </a:p>
        </p:txBody>
      </p:sp>
      <p:sp>
        <p:nvSpPr>
          <p:cNvPr id="3" name="Slide Number Placeholder 2">
            <a:extLst>
              <a:ext uri="{FF2B5EF4-FFF2-40B4-BE49-F238E27FC236}">
                <a16:creationId xmlns:a16="http://schemas.microsoft.com/office/drawing/2014/main" id="{63D0A72A-EE36-2913-7241-393EB2240FA8}"/>
              </a:ext>
            </a:extLst>
          </p:cNvPr>
          <p:cNvSpPr>
            <a:spLocks noGrp="1"/>
          </p:cNvSpPr>
          <p:nvPr>
            <p:ph type="sldNum" sz="quarter" idx="12"/>
          </p:nvPr>
        </p:nvSpPr>
        <p:spPr/>
        <p:txBody>
          <a:bodyPr/>
          <a:lstStyle/>
          <a:p>
            <a:fld id="{B6F15528-21DE-4FAA-801E-634DDDAF4B2B}"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2890193" y="262394"/>
            <a:ext cx="5204967" cy="1892715"/>
          </a:xfrm>
          <a:custGeom>
            <a:avLst/>
            <a:gdLst/>
            <a:ahLst/>
            <a:cxnLst/>
            <a:rect l="l" t="t" r="r" b="b"/>
            <a:pathLst>
              <a:path w="5204967" h="1892715">
                <a:moveTo>
                  <a:pt x="0" y="0"/>
                </a:moveTo>
                <a:lnTo>
                  <a:pt x="5204967" y="0"/>
                </a:lnTo>
                <a:lnTo>
                  <a:pt x="5204967" y="1892716"/>
                </a:lnTo>
                <a:lnTo>
                  <a:pt x="0" y="1892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1437" y="129044"/>
            <a:ext cx="7599045" cy="1071245"/>
          </a:xfrm>
          <a:prstGeom prst="rect">
            <a:avLst/>
          </a:prstGeom>
        </p:spPr>
        <p:txBody>
          <a:bodyPr lIns="0" tIns="0" rIns="0" bIns="0" rtlCol="0" anchor="t">
            <a:spAutoFit/>
          </a:bodyPr>
          <a:lstStyle/>
          <a:p>
            <a:pPr algn="ctr">
              <a:lnSpc>
                <a:spcPts val="8680"/>
              </a:lnSpc>
              <a:spcBef>
                <a:spcPct val="0"/>
              </a:spcBef>
            </a:pPr>
            <a:r>
              <a:rPr lang="en-US" sz="6200" spc="-508">
                <a:solidFill>
                  <a:srgbClr val="156669"/>
                </a:solidFill>
                <a:latin typeface="Public Sans Bold"/>
              </a:rPr>
              <a:t>Expert System &amp; Flask : </a:t>
            </a:r>
          </a:p>
        </p:txBody>
      </p:sp>
      <p:sp>
        <p:nvSpPr>
          <p:cNvPr id="5" name="TextBox 5"/>
          <p:cNvSpPr txBox="1"/>
          <p:nvPr/>
        </p:nvSpPr>
        <p:spPr>
          <a:xfrm>
            <a:off x="15773400" y="9501039"/>
            <a:ext cx="1602568"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Figure.27</a:t>
            </a:r>
          </a:p>
        </p:txBody>
      </p:sp>
      <p:pic>
        <p:nvPicPr>
          <p:cNvPr id="6" name="Picture 5" descr="A screen shot of a computer program&#10;&#10;Description automatically generated">
            <a:extLst>
              <a:ext uri="{FF2B5EF4-FFF2-40B4-BE49-F238E27FC236}">
                <a16:creationId xmlns:a16="http://schemas.microsoft.com/office/drawing/2014/main" id="{27601142-0F8E-4658-9E9E-F977AF6162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748" y="2155109"/>
            <a:ext cx="8952355" cy="7429499"/>
          </a:xfrm>
          <a:prstGeom prst="rect">
            <a:avLst/>
          </a:prstGeom>
        </p:spPr>
      </p:pic>
      <p:sp>
        <p:nvSpPr>
          <p:cNvPr id="10" name="TextBox 9">
            <a:extLst>
              <a:ext uri="{FF2B5EF4-FFF2-40B4-BE49-F238E27FC236}">
                <a16:creationId xmlns:a16="http://schemas.microsoft.com/office/drawing/2014/main" id="{3E9F49B8-2292-90E6-33E0-9DE8C7B9F2D3}"/>
              </a:ext>
            </a:extLst>
          </p:cNvPr>
          <p:cNvSpPr txBox="1"/>
          <p:nvPr/>
        </p:nvSpPr>
        <p:spPr>
          <a:xfrm>
            <a:off x="187896" y="1791236"/>
            <a:ext cx="8651303" cy="7709803"/>
          </a:xfrm>
          <a:prstGeom prst="rect">
            <a:avLst/>
          </a:prstGeom>
          <a:noFill/>
        </p:spPr>
        <p:txBody>
          <a:bodyPr wrap="square">
            <a:spAutoFit/>
          </a:bodyPr>
          <a:lstStyle/>
          <a:p>
            <a:r>
              <a:rPr lang="en-US" sz="4500" dirty="0">
                <a:solidFill>
                  <a:schemeClr val="bg1"/>
                </a:solidFill>
              </a:rPr>
              <a:t>Defining the Inference Engine Class:</a:t>
            </a:r>
          </a:p>
          <a:p>
            <a:endParaRPr lang="en-US" sz="4500" dirty="0">
              <a:solidFill>
                <a:schemeClr val="bg1"/>
              </a:solidFill>
            </a:endParaRPr>
          </a:p>
          <a:p>
            <a:pPr marL="1371600" lvl="1" indent="-914400">
              <a:buFont typeface="+mj-lt"/>
              <a:buAutoNum type="arabicPeriod"/>
            </a:pPr>
            <a:r>
              <a:rPr lang="en-US" sz="4500" dirty="0">
                <a:solidFill>
                  <a:schemeClr val="bg1"/>
                </a:solidFill>
              </a:rPr>
              <a:t>Inference Engine class implements the forward chaining inference method.</a:t>
            </a:r>
          </a:p>
          <a:p>
            <a:pPr marL="1371600" lvl="1" indent="-914400">
              <a:buFont typeface="+mj-lt"/>
              <a:buAutoNum type="arabicPeriod"/>
            </a:pPr>
            <a:r>
              <a:rPr lang="en-US" sz="4500" dirty="0">
                <a:solidFill>
                  <a:schemeClr val="bg1"/>
                </a:solidFill>
              </a:rPr>
              <a:t>It starts with the initial symptoms and tries to infer possible diseases by applying rules in the knowledge base.</a:t>
            </a:r>
          </a:p>
          <a:p>
            <a:pPr marL="1371600" lvl="1" indent="-914400">
              <a:buFont typeface="+mj-lt"/>
              <a:buAutoNum type="arabicPeriod"/>
            </a:pPr>
            <a:r>
              <a:rPr lang="en-US" sz="4500" dirty="0">
                <a:solidFill>
                  <a:schemeClr val="bg1"/>
                </a:solidFill>
              </a:rPr>
              <a:t>It keeps applying rules until no new rules can be applied .</a:t>
            </a:r>
          </a:p>
        </p:txBody>
      </p:sp>
      <p:sp>
        <p:nvSpPr>
          <p:cNvPr id="3" name="Slide Number Placeholder 2">
            <a:extLst>
              <a:ext uri="{FF2B5EF4-FFF2-40B4-BE49-F238E27FC236}">
                <a16:creationId xmlns:a16="http://schemas.microsoft.com/office/drawing/2014/main" id="{DC1A05A4-CD6C-027F-F35A-7361ABA7C7DE}"/>
              </a:ext>
            </a:extLst>
          </p:cNvPr>
          <p:cNvSpPr>
            <a:spLocks noGrp="1"/>
          </p:cNvSpPr>
          <p:nvPr>
            <p:ph type="sldNum" sz="quarter" idx="12"/>
          </p:nvPr>
        </p:nvSpPr>
        <p:spPr/>
        <p:txBody>
          <a:bodyPr/>
          <a:lstStyle/>
          <a:p>
            <a:fld id="{B6F15528-21DE-4FAA-801E-634DDDAF4B2B}" type="slidenum">
              <a:rPr lang="en-US" smtClean="0"/>
              <a:pPr/>
              <a:t>43</a:t>
            </a:fld>
            <a:endParaRPr lang="en-US" dirty="0"/>
          </a:p>
        </p:txBody>
      </p:sp>
    </p:spTree>
    <p:extLst>
      <p:ext uri="{BB962C8B-B14F-4D97-AF65-F5344CB8AC3E}">
        <p14:creationId xmlns:p14="http://schemas.microsoft.com/office/powerpoint/2010/main" val="2260068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2890193" y="262394"/>
            <a:ext cx="5204967" cy="1892715"/>
          </a:xfrm>
          <a:custGeom>
            <a:avLst/>
            <a:gdLst/>
            <a:ahLst/>
            <a:cxnLst/>
            <a:rect l="l" t="t" r="r" b="b"/>
            <a:pathLst>
              <a:path w="5204967" h="1892715">
                <a:moveTo>
                  <a:pt x="0" y="0"/>
                </a:moveTo>
                <a:lnTo>
                  <a:pt x="5204967" y="0"/>
                </a:lnTo>
                <a:lnTo>
                  <a:pt x="5204967" y="1892716"/>
                </a:lnTo>
                <a:lnTo>
                  <a:pt x="0" y="1892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1437" y="129044"/>
            <a:ext cx="7599045" cy="1071245"/>
          </a:xfrm>
          <a:prstGeom prst="rect">
            <a:avLst/>
          </a:prstGeom>
        </p:spPr>
        <p:txBody>
          <a:bodyPr lIns="0" tIns="0" rIns="0" bIns="0" rtlCol="0" anchor="t">
            <a:spAutoFit/>
          </a:bodyPr>
          <a:lstStyle/>
          <a:p>
            <a:pPr algn="ctr">
              <a:lnSpc>
                <a:spcPts val="8680"/>
              </a:lnSpc>
              <a:spcBef>
                <a:spcPct val="0"/>
              </a:spcBef>
            </a:pPr>
            <a:r>
              <a:rPr lang="en-US" sz="6200" spc="-508">
                <a:solidFill>
                  <a:srgbClr val="156669"/>
                </a:solidFill>
                <a:latin typeface="Public Sans Bold"/>
              </a:rPr>
              <a:t>Expert System &amp; Flask : </a:t>
            </a:r>
          </a:p>
        </p:txBody>
      </p:sp>
      <p:sp>
        <p:nvSpPr>
          <p:cNvPr id="5" name="TextBox 5"/>
          <p:cNvSpPr txBox="1"/>
          <p:nvPr/>
        </p:nvSpPr>
        <p:spPr>
          <a:xfrm>
            <a:off x="15773400" y="9501039"/>
            <a:ext cx="1602568"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Figure.29</a:t>
            </a:r>
          </a:p>
        </p:txBody>
      </p:sp>
      <p:sp>
        <p:nvSpPr>
          <p:cNvPr id="10" name="TextBox 9">
            <a:extLst>
              <a:ext uri="{FF2B5EF4-FFF2-40B4-BE49-F238E27FC236}">
                <a16:creationId xmlns:a16="http://schemas.microsoft.com/office/drawing/2014/main" id="{3E9F49B8-2292-90E6-33E0-9DE8C7B9F2D3}"/>
              </a:ext>
            </a:extLst>
          </p:cNvPr>
          <p:cNvSpPr txBox="1"/>
          <p:nvPr/>
        </p:nvSpPr>
        <p:spPr>
          <a:xfrm>
            <a:off x="0" y="1562100"/>
            <a:ext cx="8836148" cy="9325630"/>
          </a:xfrm>
          <a:prstGeom prst="rect">
            <a:avLst/>
          </a:prstGeom>
          <a:noFill/>
        </p:spPr>
        <p:txBody>
          <a:bodyPr wrap="square">
            <a:spAutoFit/>
          </a:bodyPr>
          <a:lstStyle/>
          <a:p>
            <a:pPr lvl="1"/>
            <a:r>
              <a:rPr lang="en-US" sz="4000" dirty="0">
                <a:solidFill>
                  <a:schemeClr val="bg1"/>
                </a:solidFill>
              </a:rPr>
              <a:t>1- Initializing the Knowledge Base and     	Loading Rules from CSV:</a:t>
            </a:r>
          </a:p>
          <a:p>
            <a:pPr marL="1485900" lvl="2" indent="-571500">
              <a:buFont typeface="Arial" panose="020B0604020202020204" pitchFamily="34" charset="0"/>
              <a:buChar char="•"/>
            </a:pPr>
            <a:r>
              <a:rPr lang="en-US" sz="4000" dirty="0">
                <a:solidFill>
                  <a:schemeClr val="bg1"/>
                </a:solidFill>
              </a:rPr>
              <a:t>Reads the CSV file (projectDB.csv) and adds each row as a rule in the knowledge base.</a:t>
            </a:r>
          </a:p>
          <a:p>
            <a:pPr marL="1485900" lvl="2" indent="-571500">
              <a:buFont typeface="Arial" panose="020B0604020202020204" pitchFamily="34" charset="0"/>
              <a:buChar char="•"/>
            </a:pPr>
            <a:r>
              <a:rPr lang="en-US" sz="4000" dirty="0">
                <a:solidFill>
                  <a:schemeClr val="bg1"/>
                </a:solidFill>
              </a:rPr>
              <a:t>Each rule consists of a list of symptoms, a disease, and additional information like description, age, and gender.</a:t>
            </a:r>
          </a:p>
          <a:p>
            <a:endParaRPr lang="en-US" sz="4000" dirty="0">
              <a:solidFill>
                <a:schemeClr val="bg1"/>
              </a:solidFill>
            </a:endParaRPr>
          </a:p>
          <a:p>
            <a:pPr lvl="1"/>
            <a:r>
              <a:rPr lang="en-US" sz="4000" dirty="0">
                <a:solidFill>
                  <a:schemeClr val="bg1"/>
                </a:solidFill>
              </a:rPr>
              <a:t>2- Creating an Inference Engine 	Instance:</a:t>
            </a:r>
          </a:p>
          <a:p>
            <a:pPr lvl="2"/>
            <a:r>
              <a:rPr lang="en-US" sz="4000" dirty="0">
                <a:solidFill>
                  <a:schemeClr val="bg1"/>
                </a:solidFill>
              </a:rPr>
              <a:t>Creates an instance of Inference Engine with the knowledge base.</a:t>
            </a:r>
          </a:p>
          <a:p>
            <a:endParaRPr lang="en-US" sz="4000" dirty="0">
              <a:solidFill>
                <a:schemeClr val="bg1"/>
              </a:solidFill>
            </a:endParaRPr>
          </a:p>
        </p:txBody>
      </p:sp>
      <p:pic>
        <p:nvPicPr>
          <p:cNvPr id="7" name="Picture 6" descr="A black rectangular with white and blue text&#10;&#10;Description automatically generated">
            <a:extLst>
              <a:ext uri="{FF2B5EF4-FFF2-40B4-BE49-F238E27FC236}">
                <a16:creationId xmlns:a16="http://schemas.microsoft.com/office/drawing/2014/main" id="{E0ABBDBA-ADF0-025D-2909-F1BAFF0C3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3811" y="7771583"/>
            <a:ext cx="5615104" cy="2355828"/>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2F9EC596-7059-D173-7D71-20E64F76D4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6402" y="2155109"/>
            <a:ext cx="8836148" cy="5157086"/>
          </a:xfrm>
          <a:prstGeom prst="rect">
            <a:avLst/>
          </a:prstGeom>
        </p:spPr>
      </p:pic>
      <p:sp>
        <p:nvSpPr>
          <p:cNvPr id="12" name="TextBox 11">
            <a:extLst>
              <a:ext uri="{FF2B5EF4-FFF2-40B4-BE49-F238E27FC236}">
                <a16:creationId xmlns:a16="http://schemas.microsoft.com/office/drawing/2014/main" id="{89F6EA7F-77FE-2F6E-16A3-6375461BB6E4}"/>
              </a:ext>
            </a:extLst>
          </p:cNvPr>
          <p:cNvSpPr txBox="1"/>
          <p:nvPr/>
        </p:nvSpPr>
        <p:spPr>
          <a:xfrm>
            <a:off x="16394887" y="7312195"/>
            <a:ext cx="1798819" cy="584712"/>
          </a:xfrm>
          <a:prstGeom prst="rect">
            <a:avLst/>
          </a:prstGeom>
          <a:noFill/>
        </p:spPr>
        <p:txBody>
          <a:bodyPr wrap="square">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246" normalizeH="0" baseline="0" noProof="0" dirty="0">
                <a:ln>
                  <a:noFill/>
                </a:ln>
                <a:solidFill>
                  <a:srgbClr val="156669"/>
                </a:solidFill>
                <a:effectLst/>
                <a:uLnTx/>
                <a:uFillTx/>
                <a:latin typeface="Public Sans"/>
                <a:ea typeface="+mn-ea"/>
                <a:cs typeface="+mn-cs"/>
              </a:rPr>
              <a:t>Figure.28</a:t>
            </a:r>
          </a:p>
        </p:txBody>
      </p:sp>
      <p:sp>
        <p:nvSpPr>
          <p:cNvPr id="3" name="Slide Number Placeholder 2">
            <a:extLst>
              <a:ext uri="{FF2B5EF4-FFF2-40B4-BE49-F238E27FC236}">
                <a16:creationId xmlns:a16="http://schemas.microsoft.com/office/drawing/2014/main" id="{3FF38DFC-541D-A050-DF8F-697FE3A40A91}"/>
              </a:ext>
            </a:extLst>
          </p:cNvPr>
          <p:cNvSpPr>
            <a:spLocks noGrp="1"/>
          </p:cNvSpPr>
          <p:nvPr>
            <p:ph type="sldNum" sz="quarter" idx="12"/>
          </p:nvPr>
        </p:nvSpPr>
        <p:spPr/>
        <p:txBody>
          <a:bodyPr/>
          <a:lstStyle/>
          <a:p>
            <a:fld id="{B6F15528-21DE-4FAA-801E-634DDDAF4B2B}" type="slidenum">
              <a:rPr lang="en-US" smtClean="0"/>
              <a:pPr/>
              <a:t>44</a:t>
            </a:fld>
            <a:endParaRPr lang="en-US" dirty="0"/>
          </a:p>
        </p:txBody>
      </p:sp>
    </p:spTree>
    <p:extLst>
      <p:ext uri="{BB962C8B-B14F-4D97-AF65-F5344CB8AC3E}">
        <p14:creationId xmlns:p14="http://schemas.microsoft.com/office/powerpoint/2010/main" val="2803469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3575993" y="-191"/>
            <a:ext cx="4712007" cy="1541502"/>
          </a:xfrm>
          <a:custGeom>
            <a:avLst/>
            <a:gdLst/>
            <a:ahLst/>
            <a:cxnLst/>
            <a:rect l="l" t="t" r="r" b="b"/>
            <a:pathLst>
              <a:path w="5204967" h="1892715">
                <a:moveTo>
                  <a:pt x="0" y="0"/>
                </a:moveTo>
                <a:lnTo>
                  <a:pt x="5204967" y="0"/>
                </a:lnTo>
                <a:lnTo>
                  <a:pt x="5204967" y="1892716"/>
                </a:lnTo>
                <a:lnTo>
                  <a:pt x="0" y="1892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1437" y="129044"/>
            <a:ext cx="7599045" cy="1071245"/>
          </a:xfrm>
          <a:prstGeom prst="rect">
            <a:avLst/>
          </a:prstGeom>
        </p:spPr>
        <p:txBody>
          <a:bodyPr lIns="0" tIns="0" rIns="0" bIns="0" rtlCol="0" anchor="t">
            <a:spAutoFit/>
          </a:bodyPr>
          <a:lstStyle/>
          <a:p>
            <a:pPr algn="ctr">
              <a:lnSpc>
                <a:spcPts val="8680"/>
              </a:lnSpc>
              <a:spcBef>
                <a:spcPct val="0"/>
              </a:spcBef>
            </a:pPr>
            <a:r>
              <a:rPr lang="en-US" sz="6200" spc="-508">
                <a:solidFill>
                  <a:srgbClr val="156669"/>
                </a:solidFill>
                <a:latin typeface="Public Sans Bold"/>
              </a:rPr>
              <a:t>Expert System &amp; Flask : </a:t>
            </a:r>
          </a:p>
        </p:txBody>
      </p:sp>
      <p:sp>
        <p:nvSpPr>
          <p:cNvPr id="10" name="TextBox 9">
            <a:extLst>
              <a:ext uri="{FF2B5EF4-FFF2-40B4-BE49-F238E27FC236}">
                <a16:creationId xmlns:a16="http://schemas.microsoft.com/office/drawing/2014/main" id="{3E9F49B8-2292-90E6-33E0-9DE8C7B9F2D3}"/>
              </a:ext>
            </a:extLst>
          </p:cNvPr>
          <p:cNvSpPr txBox="1"/>
          <p:nvPr/>
        </p:nvSpPr>
        <p:spPr>
          <a:xfrm>
            <a:off x="457200" y="1591119"/>
            <a:ext cx="10896600" cy="6863417"/>
          </a:xfrm>
          <a:prstGeom prst="rect">
            <a:avLst/>
          </a:prstGeom>
          <a:noFill/>
        </p:spPr>
        <p:txBody>
          <a:bodyPr wrap="square">
            <a:spAutoFit/>
          </a:bodyPr>
          <a:lstStyle/>
          <a:p>
            <a:r>
              <a:rPr lang="en-US" sz="4000" dirty="0">
                <a:solidFill>
                  <a:schemeClr val="bg1"/>
                </a:solidFill>
              </a:rPr>
              <a:t>1- Defining the /predict Endpoint:</a:t>
            </a:r>
          </a:p>
          <a:p>
            <a:pPr marL="1485900" lvl="2" indent="-571500">
              <a:buFont typeface="Arial" panose="020B0604020202020204" pitchFamily="34" charset="0"/>
              <a:buChar char="•"/>
            </a:pPr>
            <a:r>
              <a:rPr lang="en-US" sz="4000" dirty="0">
                <a:solidFill>
                  <a:schemeClr val="bg1"/>
                </a:solidFill>
              </a:rPr>
              <a:t>Defines a POST endpoint /predict which accepts JSON data containing symptoms.</a:t>
            </a:r>
          </a:p>
          <a:p>
            <a:pPr marL="1485900" lvl="2" indent="-571500">
              <a:buFont typeface="Arial" panose="020B0604020202020204" pitchFamily="34" charset="0"/>
              <a:buChar char="•"/>
            </a:pPr>
            <a:r>
              <a:rPr lang="en-US" sz="4000" dirty="0">
                <a:solidFill>
                  <a:schemeClr val="bg1"/>
                </a:solidFill>
              </a:rPr>
              <a:t>It checks if symptoms are provided; if not, returns an error.</a:t>
            </a:r>
          </a:p>
          <a:p>
            <a:pPr marL="1485900" lvl="2" indent="-571500">
              <a:buFont typeface="Arial" panose="020B0604020202020204" pitchFamily="34" charset="0"/>
              <a:buChar char="•"/>
            </a:pPr>
            <a:r>
              <a:rPr lang="en-US" sz="4000" dirty="0">
                <a:solidFill>
                  <a:schemeClr val="bg1"/>
                </a:solidFill>
              </a:rPr>
              <a:t> Uses the inference engine to diagnose diseases based on the symptoms.</a:t>
            </a:r>
          </a:p>
          <a:p>
            <a:pPr marL="1485900" lvl="2" indent="-571500">
              <a:buFont typeface="Arial" panose="020B0604020202020204" pitchFamily="34" charset="0"/>
              <a:buChar char="•"/>
            </a:pPr>
            <a:r>
              <a:rPr lang="en-US" sz="4000" dirty="0">
                <a:solidFill>
                  <a:schemeClr val="bg1"/>
                </a:solidFill>
              </a:rPr>
              <a:t> Returns the inferred diseases and their details as a JSON response.</a:t>
            </a:r>
          </a:p>
          <a:p>
            <a:pPr lvl="2"/>
            <a:endParaRPr lang="en-US" sz="4000" dirty="0">
              <a:solidFill>
                <a:schemeClr val="bg1"/>
              </a:solidFill>
            </a:endParaRPr>
          </a:p>
          <a:p>
            <a:endParaRPr lang="en-US" sz="4000" dirty="0">
              <a:solidFill>
                <a:schemeClr val="bg1"/>
              </a:solidFill>
            </a:endParaRPr>
          </a:p>
        </p:txBody>
      </p:sp>
      <p:pic>
        <p:nvPicPr>
          <p:cNvPr id="6" name="Picture 5" descr="A screen shot of a computer program&#10;&#10;Description automatically generated">
            <a:extLst>
              <a:ext uri="{FF2B5EF4-FFF2-40B4-BE49-F238E27FC236}">
                <a16:creationId xmlns:a16="http://schemas.microsoft.com/office/drawing/2014/main" id="{E691F2D3-CAF2-8675-3199-3F41F05265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34800" y="1609816"/>
            <a:ext cx="6363950" cy="6062905"/>
          </a:xfrm>
          <a:prstGeom prst="rect">
            <a:avLst/>
          </a:prstGeom>
        </p:spPr>
      </p:pic>
      <p:sp>
        <p:nvSpPr>
          <p:cNvPr id="12" name="TextBox 11">
            <a:extLst>
              <a:ext uri="{FF2B5EF4-FFF2-40B4-BE49-F238E27FC236}">
                <a16:creationId xmlns:a16="http://schemas.microsoft.com/office/drawing/2014/main" id="{89F6EA7F-77FE-2F6E-16A3-6375461BB6E4}"/>
              </a:ext>
            </a:extLst>
          </p:cNvPr>
          <p:cNvSpPr txBox="1"/>
          <p:nvPr/>
        </p:nvSpPr>
        <p:spPr>
          <a:xfrm>
            <a:off x="9936322" y="6829906"/>
            <a:ext cx="1746404" cy="584712"/>
          </a:xfrm>
          <a:prstGeom prst="rect">
            <a:avLst/>
          </a:prstGeom>
          <a:noFill/>
        </p:spPr>
        <p:txBody>
          <a:bodyPr wrap="square">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3000" b="1" i="0" u="none" strike="noStrike" kern="1200" cap="none" spc="-246" normalizeH="0" baseline="0" noProof="0" dirty="0">
                <a:ln>
                  <a:noFill/>
                </a:ln>
                <a:solidFill>
                  <a:srgbClr val="156669"/>
                </a:solidFill>
                <a:effectLst/>
                <a:uLnTx/>
                <a:uFillTx/>
                <a:latin typeface="Public Sans"/>
                <a:ea typeface="+mn-ea"/>
                <a:cs typeface="+mn-cs"/>
              </a:rPr>
              <a:t>Figure.30</a:t>
            </a:r>
          </a:p>
        </p:txBody>
      </p:sp>
      <p:pic>
        <p:nvPicPr>
          <p:cNvPr id="11" name="Picture 10" descr="A computer screen shot of a program&#10;&#10;Description automatically generated">
            <a:extLst>
              <a:ext uri="{FF2B5EF4-FFF2-40B4-BE49-F238E27FC236}">
                <a16:creationId xmlns:a16="http://schemas.microsoft.com/office/drawing/2014/main" id="{917998E1-357D-D7D5-F209-89053123E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3493" y="7687795"/>
            <a:ext cx="5706307" cy="2345706"/>
          </a:xfrm>
          <a:prstGeom prst="rect">
            <a:avLst/>
          </a:prstGeom>
        </p:spPr>
      </p:pic>
      <p:sp>
        <p:nvSpPr>
          <p:cNvPr id="5" name="TextBox 5"/>
          <p:cNvSpPr txBox="1"/>
          <p:nvPr/>
        </p:nvSpPr>
        <p:spPr>
          <a:xfrm>
            <a:off x="10090454" y="9396334"/>
            <a:ext cx="1602568" cy="492379"/>
          </a:xfrm>
          <a:prstGeom prst="rect">
            <a:avLst/>
          </a:prstGeom>
        </p:spPr>
        <p:txBody>
          <a:bodyPr wrap="square" lIns="0" tIns="0" rIns="0" bIns="0" rtlCol="0" anchor="t">
            <a:spAutoFit/>
          </a:bodyPr>
          <a:lstStyle/>
          <a:p>
            <a:pPr algn="ctr">
              <a:lnSpc>
                <a:spcPts val="4200"/>
              </a:lnSpc>
              <a:spcBef>
                <a:spcPct val="0"/>
              </a:spcBef>
            </a:pPr>
            <a:r>
              <a:rPr lang="en-US" sz="3000" b="1" spc="-246" dirty="0">
                <a:solidFill>
                  <a:srgbClr val="156669"/>
                </a:solidFill>
                <a:latin typeface="Public Sans"/>
              </a:rPr>
              <a:t>Figure.31</a:t>
            </a:r>
          </a:p>
        </p:txBody>
      </p:sp>
      <p:sp>
        <p:nvSpPr>
          <p:cNvPr id="14" name="TextBox 13">
            <a:extLst>
              <a:ext uri="{FF2B5EF4-FFF2-40B4-BE49-F238E27FC236}">
                <a16:creationId xmlns:a16="http://schemas.microsoft.com/office/drawing/2014/main" id="{1016AB7A-97E5-822B-D2F2-1B4B386A5453}"/>
              </a:ext>
            </a:extLst>
          </p:cNvPr>
          <p:cNvSpPr txBox="1"/>
          <p:nvPr/>
        </p:nvSpPr>
        <p:spPr>
          <a:xfrm>
            <a:off x="457199" y="7485040"/>
            <a:ext cx="11225527" cy="1938992"/>
          </a:xfrm>
          <a:prstGeom prst="rect">
            <a:avLst/>
          </a:prstGeom>
          <a:noFill/>
        </p:spPr>
        <p:txBody>
          <a:bodyPr wrap="square">
            <a:spAutoFit/>
          </a:bodyPr>
          <a:lstStyle/>
          <a:p>
            <a:pPr>
              <a:defRPr/>
            </a:pPr>
            <a:r>
              <a:rPr lang="en-US" sz="4000" dirty="0">
                <a:solidFill>
                  <a:prstClr val="white"/>
                </a:solidFill>
                <a:latin typeface="Calibri"/>
              </a:rPr>
              <a:t>2- Running the Flask App:</a:t>
            </a:r>
          </a:p>
          <a:p>
            <a:pPr marL="1485900" lvl="2" indent="-571500">
              <a:buFont typeface="Arial" panose="020B0604020202020204" pitchFamily="34" charset="0"/>
              <a:buChar char="•"/>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Runs the Flask app on localhost (127.0.0.1) at port 5000 with debug mode enabled.</a:t>
            </a:r>
          </a:p>
        </p:txBody>
      </p:sp>
      <p:sp>
        <p:nvSpPr>
          <p:cNvPr id="3" name="Slide Number Placeholder 2">
            <a:extLst>
              <a:ext uri="{FF2B5EF4-FFF2-40B4-BE49-F238E27FC236}">
                <a16:creationId xmlns:a16="http://schemas.microsoft.com/office/drawing/2014/main" id="{529B747B-B30C-0C9B-852A-79BCB2D6655C}"/>
              </a:ext>
            </a:extLst>
          </p:cNvPr>
          <p:cNvSpPr>
            <a:spLocks noGrp="1"/>
          </p:cNvSpPr>
          <p:nvPr>
            <p:ph type="sldNum" sz="quarter" idx="12"/>
          </p:nvPr>
        </p:nvSpPr>
        <p:spPr/>
        <p:txBody>
          <a:bodyPr/>
          <a:lstStyle/>
          <a:p>
            <a:fld id="{B6F15528-21DE-4FAA-801E-634DDDAF4B2B}" type="slidenum">
              <a:rPr lang="en-US" smtClean="0"/>
              <a:pPr/>
              <a:t>45</a:t>
            </a:fld>
            <a:endParaRPr lang="en-US" dirty="0"/>
          </a:p>
        </p:txBody>
      </p:sp>
    </p:spTree>
    <p:extLst>
      <p:ext uri="{BB962C8B-B14F-4D97-AF65-F5344CB8AC3E}">
        <p14:creationId xmlns:p14="http://schemas.microsoft.com/office/powerpoint/2010/main" val="1943413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539399" y="547394"/>
            <a:ext cx="3438115" cy="817626"/>
          </a:xfrm>
          <a:prstGeom prst="rect">
            <a:avLst/>
          </a:prstGeom>
        </p:spPr>
        <p:txBody>
          <a:bodyPr lIns="0" tIns="0" rIns="0" bIns="0" rtlCol="0" anchor="t">
            <a:spAutoFit/>
          </a:bodyPr>
          <a:lstStyle/>
          <a:p>
            <a:pPr marL="0" lvl="0" indent="0" algn="l">
              <a:lnSpc>
                <a:spcPts val="5952"/>
              </a:lnSpc>
            </a:pPr>
            <a:r>
              <a:rPr lang="en-US" sz="6200" spc="-595" dirty="0">
                <a:solidFill>
                  <a:srgbClr val="156669"/>
                </a:solidFill>
                <a:latin typeface="Public Sans Bold"/>
              </a:rPr>
              <a:t>Refernces</a:t>
            </a:r>
          </a:p>
        </p:txBody>
      </p:sp>
      <p:sp>
        <p:nvSpPr>
          <p:cNvPr id="39" name="TextBox 38">
            <a:extLst>
              <a:ext uri="{FF2B5EF4-FFF2-40B4-BE49-F238E27FC236}">
                <a16:creationId xmlns:a16="http://schemas.microsoft.com/office/drawing/2014/main" id="{9C4ED8FD-DCD9-E6DE-A2BE-137F6657EE3F}"/>
              </a:ext>
            </a:extLst>
          </p:cNvPr>
          <p:cNvSpPr txBox="1"/>
          <p:nvPr/>
        </p:nvSpPr>
        <p:spPr>
          <a:xfrm>
            <a:off x="358466" y="3528511"/>
            <a:ext cx="62971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2"/>
              </a:rPr>
              <a:t>https://youtu.be/-a14O3Y2t0w?si=KhhUOsGvmK7z2Cwc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055D3982-F60A-0E49-6722-F9B01421BFA5}"/>
              </a:ext>
            </a:extLst>
          </p:cNvPr>
          <p:cNvSpPr txBox="1"/>
          <p:nvPr/>
        </p:nvSpPr>
        <p:spPr>
          <a:xfrm>
            <a:off x="399202" y="7038778"/>
            <a:ext cx="57526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https://youtu.be/xQ2qiM0Zpr8?si=82ZXhGBy6aIHoWFz</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F42AAB4E-A4FA-D2AA-804A-45BE54C9BE00}"/>
              </a:ext>
            </a:extLst>
          </p:cNvPr>
          <p:cNvSpPr txBox="1"/>
          <p:nvPr/>
        </p:nvSpPr>
        <p:spPr>
          <a:xfrm>
            <a:off x="399202" y="6330276"/>
            <a:ext cx="58491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https://youtu.be/V9TYFe7hJy0?si=EqsgV2Li9wzCqCxd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17453105-246A-1F53-4726-5ACF38651A6E}"/>
              </a:ext>
            </a:extLst>
          </p:cNvPr>
          <p:cNvSpPr txBox="1"/>
          <p:nvPr/>
        </p:nvSpPr>
        <p:spPr>
          <a:xfrm>
            <a:off x="391707" y="5621774"/>
            <a:ext cx="61265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5"/>
              </a:rPr>
              <a:t>https://youtu.be/QYKnX2VFkH8?si=qr5mg_2jusuWYZuC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E262B465-B28A-CE48-AF8B-E642A2414714}"/>
              </a:ext>
            </a:extLst>
          </p:cNvPr>
          <p:cNvSpPr txBox="1"/>
          <p:nvPr/>
        </p:nvSpPr>
        <p:spPr>
          <a:xfrm>
            <a:off x="399202" y="4937631"/>
            <a:ext cx="410060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https://scholar.google.com/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TextBox 48">
            <a:extLst>
              <a:ext uri="{FF2B5EF4-FFF2-40B4-BE49-F238E27FC236}">
                <a16:creationId xmlns:a16="http://schemas.microsoft.com/office/drawing/2014/main" id="{CB0AEAD2-07F6-7661-8B3B-FCE2A397D573}"/>
              </a:ext>
            </a:extLst>
          </p:cNvPr>
          <p:cNvSpPr txBox="1"/>
          <p:nvPr/>
        </p:nvSpPr>
        <p:spPr>
          <a:xfrm>
            <a:off x="399202" y="2987403"/>
            <a:ext cx="5086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7"/>
              </a:rPr>
              <a:t>https://flutter.dev/</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1" name="TextBox 50">
            <a:extLst>
              <a:ext uri="{FF2B5EF4-FFF2-40B4-BE49-F238E27FC236}">
                <a16:creationId xmlns:a16="http://schemas.microsoft.com/office/drawing/2014/main" id="{4C2F1C2B-AB78-1E5D-84DB-8CAF4A1BC20C}"/>
              </a:ext>
            </a:extLst>
          </p:cNvPr>
          <p:cNvSpPr txBox="1"/>
          <p:nvPr/>
        </p:nvSpPr>
        <p:spPr>
          <a:xfrm>
            <a:off x="365474" y="2110762"/>
            <a:ext cx="6485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8"/>
              </a:rPr>
              <a:t>https://youtube.com/playlist?list=PLw6Y5u47CYq47oDw63bMqkq06fjuoK_GJ&amp;si=HJ6h3dPWM1X7XuSt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A42D3181-F58A-9004-714C-0C1B56EF2A03}"/>
              </a:ext>
            </a:extLst>
          </p:cNvPr>
          <p:cNvSpPr txBox="1"/>
          <p:nvPr/>
        </p:nvSpPr>
        <p:spPr>
          <a:xfrm>
            <a:off x="365474" y="4238623"/>
            <a:ext cx="59523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9"/>
              </a:rPr>
              <a:t>https://youtu.be/99dnktVT-t4?si=tto7fbZmkXzlSu6C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30536A28-3BEB-5B4D-65B4-50F66EFDE65F}"/>
              </a:ext>
            </a:extLst>
          </p:cNvPr>
          <p:cNvSpPr txBox="1"/>
          <p:nvPr/>
        </p:nvSpPr>
        <p:spPr>
          <a:xfrm>
            <a:off x="11106904" y="3098591"/>
            <a:ext cx="62539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10"/>
              </a:rPr>
              <a:t>https://youtu.be/tIlUSf0ojV4?si=fuJc9Lxkhor4Tz88</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7" name="TextBox 56">
            <a:extLst>
              <a:ext uri="{FF2B5EF4-FFF2-40B4-BE49-F238E27FC236}">
                <a16:creationId xmlns:a16="http://schemas.microsoft.com/office/drawing/2014/main" id="{9948F649-1C55-FF3B-C0BE-82CA7BBF5DC5}"/>
              </a:ext>
            </a:extLst>
          </p:cNvPr>
          <p:cNvSpPr txBox="1"/>
          <p:nvPr/>
        </p:nvSpPr>
        <p:spPr>
          <a:xfrm>
            <a:off x="11106904" y="4378783"/>
            <a:ext cx="653339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11"/>
              </a:rPr>
              <a:t>https://youtu.be/iZPICyh05wU?si=qK1_jJg-myGsyFlwhttps://youtu.be/iZPICyh05wU?si=qK1_jJg-myGsyFlwhttps://youtu.be/iZPICyh05wU?si=qK1_jJg-myGsyFlw</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3E7B6B6D-1DEA-8FBC-3A13-E8781FD4EC47}"/>
              </a:ext>
            </a:extLst>
          </p:cNvPr>
          <p:cNvSpPr txBox="1"/>
          <p:nvPr/>
        </p:nvSpPr>
        <p:spPr>
          <a:xfrm>
            <a:off x="391707" y="7781825"/>
            <a:ext cx="60253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12"/>
              </a:rPr>
              <a:t>https://youtu.be/2qyH5LDxLdc?si=SgS0EH819Y6nftyU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1" name="TextBox 60">
            <a:extLst>
              <a:ext uri="{FF2B5EF4-FFF2-40B4-BE49-F238E27FC236}">
                <a16:creationId xmlns:a16="http://schemas.microsoft.com/office/drawing/2014/main" id="{BF0E9149-9B08-7732-2FAF-2B8E4676DF35}"/>
              </a:ext>
            </a:extLst>
          </p:cNvPr>
          <p:cNvSpPr txBox="1"/>
          <p:nvPr/>
        </p:nvSpPr>
        <p:spPr>
          <a:xfrm>
            <a:off x="366603" y="8490327"/>
            <a:ext cx="62539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13"/>
              </a:rPr>
              <a:t>https://youtube.com/playlist?list=PL5zwAWCFLn1si9EScxEkfQkDhx1i4YW4s&amp;si=3iWh5Ua1pduYmUer</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3" name="TextBox 62">
            <a:extLst>
              <a:ext uri="{FF2B5EF4-FFF2-40B4-BE49-F238E27FC236}">
                <a16:creationId xmlns:a16="http://schemas.microsoft.com/office/drawing/2014/main" id="{19DBC479-5D9E-7A3B-1DE6-FB75C0EC4079}"/>
              </a:ext>
            </a:extLst>
          </p:cNvPr>
          <p:cNvSpPr txBox="1"/>
          <p:nvPr/>
        </p:nvSpPr>
        <p:spPr>
          <a:xfrm rot="10800000" flipV="1">
            <a:off x="11106904" y="3667954"/>
            <a:ext cx="51617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14"/>
              </a:rPr>
              <a:t>https://www.appicon.co/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65DB7A2B-D310-3FFA-5279-A983849F2C48}"/>
              </a:ext>
            </a:extLst>
          </p:cNvPr>
          <p:cNvSpPr txBox="1"/>
          <p:nvPr/>
        </p:nvSpPr>
        <p:spPr>
          <a:xfrm>
            <a:off x="11119607" y="2110763"/>
            <a:ext cx="6558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15"/>
              </a:rPr>
              <a:t>https://www.kaggle.com/datasets/jackwin07/celiac-disease-coeliac-disease?resource=download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6" name="Slide Number Placeholder 35">
            <a:extLst>
              <a:ext uri="{FF2B5EF4-FFF2-40B4-BE49-F238E27FC236}">
                <a16:creationId xmlns:a16="http://schemas.microsoft.com/office/drawing/2014/main" id="{9F3873D3-FDF2-879A-BF12-A14A7D98718D}"/>
              </a:ext>
            </a:extLst>
          </p:cNvPr>
          <p:cNvSpPr>
            <a:spLocks noGrp="1"/>
          </p:cNvSpPr>
          <p:nvPr>
            <p:ph type="sldNum" sz="quarter" idx="12"/>
          </p:nvPr>
        </p:nvSpPr>
        <p:spPr/>
        <p:txBody>
          <a:bodyPr/>
          <a:lstStyle/>
          <a:p>
            <a:fld id="{B6F15528-21DE-4FAA-801E-634DDDAF4B2B}"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rot="-797725">
            <a:off x="14095145" y="477466"/>
            <a:ext cx="2879552" cy="3293886"/>
          </a:xfrm>
          <a:custGeom>
            <a:avLst/>
            <a:gdLst/>
            <a:ahLst/>
            <a:cxnLst/>
            <a:rect l="l" t="t" r="r" b="b"/>
            <a:pathLst>
              <a:path w="3318224" h="3701873">
                <a:moveTo>
                  <a:pt x="0" y="0"/>
                </a:moveTo>
                <a:lnTo>
                  <a:pt x="3318225" y="0"/>
                </a:lnTo>
                <a:lnTo>
                  <a:pt x="3318225" y="3701873"/>
                </a:lnTo>
                <a:lnTo>
                  <a:pt x="0" y="37018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5458553" y="3292179"/>
            <a:ext cx="2829447" cy="6922194"/>
          </a:xfrm>
          <a:custGeom>
            <a:avLst/>
            <a:gdLst/>
            <a:ahLst/>
            <a:cxnLst/>
            <a:rect l="l" t="t" r="r" b="b"/>
            <a:pathLst>
              <a:path w="2829447" h="6922194">
                <a:moveTo>
                  <a:pt x="0" y="0"/>
                </a:moveTo>
                <a:lnTo>
                  <a:pt x="2829447" y="0"/>
                </a:lnTo>
                <a:lnTo>
                  <a:pt x="2829447" y="6922194"/>
                </a:lnTo>
                <a:lnTo>
                  <a:pt x="0" y="69221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626842" y="3187376"/>
            <a:ext cx="9034317" cy="4264673"/>
          </a:xfrm>
          <a:prstGeom prst="rect">
            <a:avLst/>
          </a:prstGeom>
        </p:spPr>
        <p:txBody>
          <a:bodyPr lIns="0" tIns="0" rIns="0" bIns="0" rtlCol="0" anchor="t">
            <a:spAutoFit/>
          </a:bodyPr>
          <a:lstStyle/>
          <a:p>
            <a:pPr marL="0" lvl="0" indent="0" algn="ctr">
              <a:lnSpc>
                <a:spcPts val="16315"/>
              </a:lnSpc>
              <a:spcBef>
                <a:spcPct val="0"/>
              </a:spcBef>
            </a:pPr>
            <a:r>
              <a:rPr lang="en-US" sz="16819">
                <a:solidFill>
                  <a:srgbClr val="FFFFFF"/>
                </a:solidFill>
                <a:latin typeface="BM Hanna"/>
              </a:rPr>
              <a:t>THANK YOU</a:t>
            </a:r>
          </a:p>
        </p:txBody>
      </p:sp>
      <p:sp>
        <p:nvSpPr>
          <p:cNvPr id="5" name="Freeform 5"/>
          <p:cNvSpPr/>
          <p:nvPr/>
        </p:nvSpPr>
        <p:spPr>
          <a:xfrm>
            <a:off x="5791200" y="-19957"/>
            <a:ext cx="4294014" cy="3427404"/>
          </a:xfrm>
          <a:custGeom>
            <a:avLst/>
            <a:gdLst/>
            <a:ahLst/>
            <a:cxnLst/>
            <a:rect l="l" t="t" r="r" b="b"/>
            <a:pathLst>
              <a:path w="4294014" h="3427404">
                <a:moveTo>
                  <a:pt x="0" y="0"/>
                </a:moveTo>
                <a:lnTo>
                  <a:pt x="4294014" y="0"/>
                </a:lnTo>
                <a:lnTo>
                  <a:pt x="4294014" y="3427404"/>
                </a:lnTo>
                <a:lnTo>
                  <a:pt x="0" y="34274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0" y="4058317"/>
            <a:ext cx="6651926" cy="6156056"/>
          </a:xfrm>
          <a:custGeom>
            <a:avLst/>
            <a:gdLst/>
            <a:ahLst/>
            <a:cxnLst/>
            <a:rect l="l" t="t" r="r" b="b"/>
            <a:pathLst>
              <a:path w="6651926" h="6156056">
                <a:moveTo>
                  <a:pt x="0" y="0"/>
                </a:moveTo>
                <a:lnTo>
                  <a:pt x="6651926" y="0"/>
                </a:lnTo>
                <a:lnTo>
                  <a:pt x="6651926" y="6156056"/>
                </a:lnTo>
                <a:lnTo>
                  <a:pt x="0" y="615605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7" name="Slide Number Placeholder 6">
            <a:extLst>
              <a:ext uri="{FF2B5EF4-FFF2-40B4-BE49-F238E27FC236}">
                <a16:creationId xmlns:a16="http://schemas.microsoft.com/office/drawing/2014/main" id="{B8FBE0A8-C6D3-C101-F3B1-8169B3D5CEAB}"/>
              </a:ext>
            </a:extLst>
          </p:cNvPr>
          <p:cNvSpPr>
            <a:spLocks noGrp="1"/>
          </p:cNvSpPr>
          <p:nvPr>
            <p:ph type="sldNum" sz="quarter" idx="12"/>
          </p:nvPr>
        </p:nvSpPr>
        <p:spPr/>
        <p:txBody>
          <a:bodyPr/>
          <a:lstStyle/>
          <a:p>
            <a:fld id="{B6F15528-21DE-4FAA-801E-634DDDAF4B2B}" type="slidenum">
              <a:rPr lang="en-US" smtClean="0"/>
              <a:pPr/>
              <a:t>47</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402874" y="1152525"/>
            <a:ext cx="4288161" cy="817626"/>
          </a:xfrm>
          <a:prstGeom prst="rect">
            <a:avLst/>
          </a:prstGeom>
        </p:spPr>
        <p:txBody>
          <a:bodyPr lIns="0" tIns="0" rIns="0" bIns="0" rtlCol="0" anchor="t">
            <a:spAutoFit/>
          </a:bodyPr>
          <a:lstStyle/>
          <a:p>
            <a:pPr marL="0" lvl="0" indent="0" algn="l">
              <a:lnSpc>
                <a:spcPts val="5952"/>
              </a:lnSpc>
            </a:pPr>
            <a:r>
              <a:rPr lang="en-US" sz="6200" spc="-595">
                <a:solidFill>
                  <a:srgbClr val="156669"/>
                </a:solidFill>
                <a:latin typeface="Public Sans Bold"/>
              </a:rPr>
              <a:t>Introduction : </a:t>
            </a:r>
          </a:p>
        </p:txBody>
      </p:sp>
      <p:grpSp>
        <p:nvGrpSpPr>
          <p:cNvPr id="3" name="Group 3"/>
          <p:cNvGrpSpPr/>
          <p:nvPr/>
        </p:nvGrpSpPr>
        <p:grpSpPr>
          <a:xfrm>
            <a:off x="10385753" y="1939805"/>
            <a:ext cx="7254547" cy="6567726"/>
            <a:chOff x="0" y="0"/>
            <a:chExt cx="5580380" cy="5052060"/>
          </a:xfrm>
        </p:grpSpPr>
        <p:sp>
          <p:nvSpPr>
            <p:cNvPr id="4" name="Freeform 4"/>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7900" r="-17900"/>
              </a:stretch>
            </a:blipFill>
          </p:spPr>
          <p:txBody>
            <a:bodyPr/>
            <a:lstStyle/>
            <a:p>
              <a:endParaRPr lang="en-US"/>
            </a:p>
          </p:txBody>
        </p:sp>
      </p:grpSp>
      <p:sp>
        <p:nvSpPr>
          <p:cNvPr id="5" name="TextBox 5"/>
          <p:cNvSpPr txBox="1"/>
          <p:nvPr/>
        </p:nvSpPr>
        <p:spPr>
          <a:xfrm>
            <a:off x="402874" y="2160668"/>
            <a:ext cx="9601879" cy="6718314"/>
          </a:xfrm>
          <a:prstGeom prst="rect">
            <a:avLst/>
          </a:prstGeom>
        </p:spPr>
        <p:txBody>
          <a:bodyPr lIns="0" tIns="0" rIns="0" bIns="0" rtlCol="0" anchor="t">
            <a:spAutoFit/>
          </a:bodyPr>
          <a:lstStyle/>
          <a:p>
            <a:pPr algn="just">
              <a:lnSpc>
                <a:spcPts val="4803"/>
              </a:lnSpc>
              <a:spcBef>
                <a:spcPct val="0"/>
              </a:spcBef>
            </a:pPr>
            <a:r>
              <a:rPr lang="en-US" sz="3430" spc="-281" dirty="0">
                <a:solidFill>
                  <a:schemeClr val="bg1"/>
                </a:solidFill>
                <a:latin typeface="Public Sans"/>
              </a:rPr>
              <a:t>This application is used for the initial diagnosis of the patient’s internal diseases, where the patient registers on the application with all his required information, then enters the chat page and writes the symptoms he is afflicted with, where the chat responds to him with the disease afflicting him ,and his information it is recorded in profile page, and it consists of up to 12 symptoms and 350 internal diseases, where  The patient can enter 12 symptoms, then the chat responds with the disease he is afflicted with and a description of the disease for the patient to understand it.</a:t>
            </a:r>
          </a:p>
        </p:txBody>
      </p:sp>
      <p:grpSp>
        <p:nvGrpSpPr>
          <p:cNvPr id="6" name="Group 6"/>
          <p:cNvGrpSpPr/>
          <p:nvPr/>
        </p:nvGrpSpPr>
        <p:grpSpPr>
          <a:xfrm>
            <a:off x="402874" y="2084468"/>
            <a:ext cx="3897295" cy="47625"/>
            <a:chOff x="0" y="0"/>
            <a:chExt cx="1026448" cy="12543"/>
          </a:xfrm>
        </p:grpSpPr>
        <p:sp>
          <p:nvSpPr>
            <p:cNvPr id="7" name="Freeform 7"/>
            <p:cNvSpPr/>
            <p:nvPr/>
          </p:nvSpPr>
          <p:spPr>
            <a:xfrm>
              <a:off x="0" y="0"/>
              <a:ext cx="1026448" cy="12543"/>
            </a:xfrm>
            <a:custGeom>
              <a:avLst/>
              <a:gdLst/>
              <a:ahLst/>
              <a:cxnLst/>
              <a:rect l="l" t="t" r="r" b="b"/>
              <a:pathLst>
                <a:path w="1026448" h="12543">
                  <a:moveTo>
                    <a:pt x="6272" y="0"/>
                  </a:moveTo>
                  <a:lnTo>
                    <a:pt x="1020176" y="0"/>
                  </a:lnTo>
                  <a:cubicBezTo>
                    <a:pt x="1021840" y="0"/>
                    <a:pt x="1023435" y="661"/>
                    <a:pt x="1024611" y="1837"/>
                  </a:cubicBezTo>
                  <a:cubicBezTo>
                    <a:pt x="1025787" y="3013"/>
                    <a:pt x="1026448" y="4608"/>
                    <a:pt x="1026448" y="6272"/>
                  </a:cubicBezTo>
                  <a:lnTo>
                    <a:pt x="1026448" y="6272"/>
                  </a:lnTo>
                  <a:cubicBezTo>
                    <a:pt x="1026448" y="7935"/>
                    <a:pt x="1025787" y="9530"/>
                    <a:pt x="1024611" y="10706"/>
                  </a:cubicBezTo>
                  <a:cubicBezTo>
                    <a:pt x="1023435" y="11882"/>
                    <a:pt x="1021840" y="12543"/>
                    <a:pt x="102017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48581"/>
            </a:solidFill>
          </p:spPr>
          <p:txBody>
            <a:bodyPr/>
            <a:lstStyle/>
            <a:p>
              <a:endParaRPr lang="en-US"/>
            </a:p>
          </p:txBody>
        </p:sp>
        <p:sp>
          <p:nvSpPr>
            <p:cNvPr id="8" name="TextBox 8"/>
            <p:cNvSpPr txBox="1"/>
            <p:nvPr/>
          </p:nvSpPr>
          <p:spPr>
            <a:xfrm>
              <a:off x="0" y="-38100"/>
              <a:ext cx="1026448" cy="50643"/>
            </a:xfrm>
            <a:prstGeom prst="rect">
              <a:avLst/>
            </a:prstGeom>
          </p:spPr>
          <p:txBody>
            <a:bodyPr lIns="50800" tIns="50800" rIns="50800" bIns="50800" rtlCol="0" anchor="ctr"/>
            <a:lstStyle/>
            <a:p>
              <a:pPr algn="ctr">
                <a:lnSpc>
                  <a:spcPts val="2659"/>
                </a:lnSpc>
              </a:pPr>
              <a:endParaRPr/>
            </a:p>
          </p:txBody>
        </p:sp>
      </p:grpSp>
      <p:sp>
        <p:nvSpPr>
          <p:cNvPr id="9" name="Slide Number Placeholder 8">
            <a:extLst>
              <a:ext uri="{FF2B5EF4-FFF2-40B4-BE49-F238E27FC236}">
                <a16:creationId xmlns:a16="http://schemas.microsoft.com/office/drawing/2014/main" id="{FD36D5A3-19F3-24DD-CA48-E5DCAA5C56C4}"/>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6" name="TextBox 6"/>
          <p:cNvSpPr txBox="1"/>
          <p:nvPr/>
        </p:nvSpPr>
        <p:spPr>
          <a:xfrm>
            <a:off x="304800" y="269706"/>
            <a:ext cx="5334000" cy="1538819"/>
          </a:xfrm>
          <a:prstGeom prst="rect">
            <a:avLst/>
          </a:prstGeom>
        </p:spPr>
        <p:txBody>
          <a:bodyPr wrap="square" lIns="0" tIns="0" rIns="0" bIns="0" rtlCol="0" anchor="t">
            <a:spAutoFit/>
          </a:bodyPr>
          <a:lstStyle/>
          <a:p>
            <a:pPr algn="ctr">
              <a:lnSpc>
                <a:spcPts val="14056"/>
              </a:lnSpc>
              <a:spcBef>
                <a:spcPct val="0"/>
              </a:spcBef>
            </a:pPr>
            <a:r>
              <a:rPr lang="en-US" sz="6200" spc="-823" dirty="0">
                <a:solidFill>
                  <a:srgbClr val="156669"/>
                </a:solidFill>
                <a:latin typeface="Public Sans Bold"/>
              </a:rPr>
              <a:t>Problem  Definition </a:t>
            </a:r>
          </a:p>
        </p:txBody>
      </p:sp>
      <p:sp>
        <p:nvSpPr>
          <p:cNvPr id="7" name="Slide Number Placeholder 6">
            <a:extLst>
              <a:ext uri="{FF2B5EF4-FFF2-40B4-BE49-F238E27FC236}">
                <a16:creationId xmlns:a16="http://schemas.microsoft.com/office/drawing/2014/main" id="{AC5914D9-7F58-B813-E56D-026FD3B4B805}"/>
              </a:ext>
            </a:extLst>
          </p:cNvPr>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10" name="Picture 9">
            <a:extLst>
              <a:ext uri="{FF2B5EF4-FFF2-40B4-BE49-F238E27FC236}">
                <a16:creationId xmlns:a16="http://schemas.microsoft.com/office/drawing/2014/main" id="{F5AD0621-906A-C08E-DFED-6862F1BE615C}"/>
              </a:ext>
            </a:extLst>
          </p:cNvPr>
          <p:cNvPicPr>
            <a:picLocks noChangeAspect="1"/>
          </p:cNvPicPr>
          <p:nvPr/>
        </p:nvPicPr>
        <p:blipFill>
          <a:blip r:embed="rId2"/>
          <a:stretch>
            <a:fillRect/>
          </a:stretch>
        </p:blipFill>
        <p:spPr>
          <a:xfrm>
            <a:off x="11277600" y="1676400"/>
            <a:ext cx="6210617" cy="7696200"/>
          </a:xfrm>
          <a:prstGeom prst="rect">
            <a:avLst/>
          </a:prstGeom>
        </p:spPr>
      </p:pic>
      <p:sp>
        <p:nvSpPr>
          <p:cNvPr id="14" name="TextBox 13">
            <a:extLst>
              <a:ext uri="{FF2B5EF4-FFF2-40B4-BE49-F238E27FC236}">
                <a16:creationId xmlns:a16="http://schemas.microsoft.com/office/drawing/2014/main" id="{DE26B75B-D6D7-22D1-675D-EC01383EE48B}"/>
              </a:ext>
            </a:extLst>
          </p:cNvPr>
          <p:cNvSpPr txBox="1"/>
          <p:nvPr/>
        </p:nvSpPr>
        <p:spPr>
          <a:xfrm>
            <a:off x="1219200" y="2942897"/>
            <a:ext cx="8915400" cy="5172403"/>
          </a:xfrm>
          <a:prstGeom prst="rect">
            <a:avLst/>
          </a:prstGeom>
          <a:noFill/>
        </p:spPr>
        <p:txBody>
          <a:bodyPr wrap="square">
            <a:spAutoFit/>
          </a:bodyPr>
          <a:lstStyle/>
          <a:p>
            <a:r>
              <a:rPr lang="en-US" sz="4000" dirty="0">
                <a:solidFill>
                  <a:schemeClr val="bg1"/>
                </a:solidFill>
              </a:rPr>
              <a:t>The project aims to solve The problem that the patient wants to know at the same time, through the symptoms present in him, what is the initial diagnosis for these symptoms if he is traveling or at night.</a:t>
            </a:r>
          </a:p>
          <a:p>
            <a:r>
              <a:rPr lang="en-US" sz="4000" dirty="0">
                <a:solidFill>
                  <a:schemeClr val="bg1"/>
                </a:solidFill>
              </a:rPr>
              <a:t>So visit the nearest doctor as soon as possible</a:t>
            </a:r>
          </a:p>
        </p:txBody>
      </p:sp>
    </p:spTree>
    <p:extLst>
      <p:ext uri="{BB962C8B-B14F-4D97-AF65-F5344CB8AC3E}">
        <p14:creationId xmlns:p14="http://schemas.microsoft.com/office/powerpoint/2010/main" val="3994001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 y="1985978"/>
            <a:ext cx="14401799" cy="6281722"/>
          </a:xfrm>
          <a:custGeom>
            <a:avLst/>
            <a:gdLst/>
            <a:ahLst/>
            <a:cxnLst/>
            <a:rect l="l" t="t" r="r" b="b"/>
            <a:pathLst>
              <a:path w="12538522" h="5608139">
                <a:moveTo>
                  <a:pt x="0" y="0"/>
                </a:moveTo>
                <a:lnTo>
                  <a:pt x="12538522" y="0"/>
                </a:lnTo>
                <a:lnTo>
                  <a:pt x="12538522" y="5608139"/>
                </a:lnTo>
                <a:lnTo>
                  <a:pt x="0" y="5608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714149" flipH="1">
            <a:off x="1254125" y="502720"/>
            <a:ext cx="1606553" cy="4936336"/>
          </a:xfrm>
          <a:custGeom>
            <a:avLst/>
            <a:gdLst/>
            <a:ahLst/>
            <a:cxnLst/>
            <a:rect l="l" t="t" r="r" b="b"/>
            <a:pathLst>
              <a:path w="1606553" h="4936336">
                <a:moveTo>
                  <a:pt x="1606553" y="0"/>
                </a:moveTo>
                <a:lnTo>
                  <a:pt x="0" y="0"/>
                </a:lnTo>
                <a:lnTo>
                  <a:pt x="0" y="4936337"/>
                </a:lnTo>
                <a:lnTo>
                  <a:pt x="1606553" y="4936337"/>
                </a:lnTo>
                <a:lnTo>
                  <a:pt x="160655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114820" y="3684498"/>
            <a:ext cx="12097349" cy="3385542"/>
          </a:xfrm>
          <a:prstGeom prst="rect">
            <a:avLst/>
          </a:prstGeom>
        </p:spPr>
        <p:txBody>
          <a:bodyPr lIns="0" tIns="0" rIns="0" bIns="0" rtlCol="0" anchor="t">
            <a:spAutoFit/>
          </a:bodyPr>
          <a:lstStyle/>
          <a:p>
            <a:pPr algn="ctr">
              <a:lnSpc>
                <a:spcPts val="8776"/>
              </a:lnSpc>
              <a:spcBef>
                <a:spcPct val="0"/>
              </a:spcBef>
            </a:pPr>
            <a:r>
              <a:rPr lang="en-US" sz="9000" spc="-514" dirty="0">
                <a:solidFill>
                  <a:srgbClr val="FFFFFF"/>
                </a:solidFill>
                <a:latin typeface="Public Sans Bold"/>
              </a:rPr>
              <a:t>ER Diagram &amp; Schema Diagram &amp;  Use Case Diagram </a:t>
            </a:r>
          </a:p>
        </p:txBody>
      </p:sp>
      <p:sp>
        <p:nvSpPr>
          <p:cNvPr id="5" name="Slide Number Placeholder 4">
            <a:extLst>
              <a:ext uri="{FF2B5EF4-FFF2-40B4-BE49-F238E27FC236}">
                <a16:creationId xmlns:a16="http://schemas.microsoft.com/office/drawing/2014/main" id="{C29C9175-5DC8-81B7-2C6E-900FB4CD7497}"/>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23B26B7-ECF7-8550-2FF8-0B91C85262EE}"/>
              </a:ext>
            </a:extLst>
          </p:cNvPr>
          <p:cNvPicPr>
            <a:picLocks noChangeAspect="1"/>
          </p:cNvPicPr>
          <p:nvPr/>
        </p:nvPicPr>
        <p:blipFill>
          <a:blip r:embed="rId2"/>
          <a:stretch>
            <a:fillRect/>
          </a:stretch>
        </p:blipFill>
        <p:spPr>
          <a:xfrm>
            <a:off x="0" y="809257"/>
            <a:ext cx="18288000" cy="1196581"/>
          </a:xfrm>
          <a:prstGeom prst="rect">
            <a:avLst/>
          </a:prstGeom>
        </p:spPr>
      </p:pic>
      <p:pic>
        <p:nvPicPr>
          <p:cNvPr id="20" name="Picture 19">
            <a:extLst>
              <a:ext uri="{FF2B5EF4-FFF2-40B4-BE49-F238E27FC236}">
                <a16:creationId xmlns:a16="http://schemas.microsoft.com/office/drawing/2014/main" id="{F1459DCA-F513-8E77-C236-03505CA9C5B1}"/>
              </a:ext>
            </a:extLst>
          </p:cNvPr>
          <p:cNvPicPr>
            <a:picLocks noChangeAspect="1"/>
          </p:cNvPicPr>
          <p:nvPr/>
        </p:nvPicPr>
        <p:blipFill>
          <a:blip r:embed="rId3"/>
          <a:stretch>
            <a:fillRect/>
          </a:stretch>
        </p:blipFill>
        <p:spPr>
          <a:xfrm>
            <a:off x="0" y="-142875"/>
            <a:ext cx="18288000" cy="1366591"/>
          </a:xfrm>
          <a:prstGeom prst="rect">
            <a:avLst/>
          </a:prstGeom>
        </p:spPr>
      </p:pic>
      <p:grpSp>
        <p:nvGrpSpPr>
          <p:cNvPr id="11" name="Group 11"/>
          <p:cNvGrpSpPr/>
          <p:nvPr/>
        </p:nvGrpSpPr>
        <p:grpSpPr>
          <a:xfrm>
            <a:off x="431841" y="1223716"/>
            <a:ext cx="4074080" cy="47625"/>
            <a:chOff x="0" y="0"/>
            <a:chExt cx="1073009" cy="12543"/>
          </a:xfrm>
        </p:grpSpPr>
        <p:sp>
          <p:nvSpPr>
            <p:cNvPr id="12" name="Freeform 12"/>
            <p:cNvSpPr/>
            <p:nvPr/>
          </p:nvSpPr>
          <p:spPr>
            <a:xfrm>
              <a:off x="0" y="0"/>
              <a:ext cx="1073009" cy="12543"/>
            </a:xfrm>
            <a:custGeom>
              <a:avLst/>
              <a:gdLst/>
              <a:ahLst/>
              <a:cxnLst/>
              <a:rect l="l" t="t" r="r" b="b"/>
              <a:pathLst>
                <a:path w="1073009" h="12543">
                  <a:moveTo>
                    <a:pt x="6272" y="0"/>
                  </a:moveTo>
                  <a:lnTo>
                    <a:pt x="1066737" y="0"/>
                  </a:lnTo>
                  <a:cubicBezTo>
                    <a:pt x="1068400" y="0"/>
                    <a:pt x="1069996" y="661"/>
                    <a:pt x="1071172" y="1837"/>
                  </a:cubicBezTo>
                  <a:cubicBezTo>
                    <a:pt x="1072348" y="3013"/>
                    <a:pt x="1073009" y="4608"/>
                    <a:pt x="1073009" y="6272"/>
                  </a:cubicBezTo>
                  <a:lnTo>
                    <a:pt x="1073009" y="6272"/>
                  </a:lnTo>
                  <a:cubicBezTo>
                    <a:pt x="1073009" y="7935"/>
                    <a:pt x="1072348" y="9530"/>
                    <a:pt x="1071172" y="10706"/>
                  </a:cubicBezTo>
                  <a:cubicBezTo>
                    <a:pt x="1069996" y="11882"/>
                    <a:pt x="1068400" y="12543"/>
                    <a:pt x="106673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txBody>
            <a:bodyPr/>
            <a:lstStyle/>
            <a:p>
              <a:endParaRPr lang="en-US"/>
            </a:p>
          </p:txBody>
        </p:sp>
        <p:sp>
          <p:nvSpPr>
            <p:cNvPr id="13" name="TextBox 13"/>
            <p:cNvSpPr txBox="1"/>
            <p:nvPr/>
          </p:nvSpPr>
          <p:spPr>
            <a:xfrm>
              <a:off x="0" y="-38100"/>
              <a:ext cx="1073009" cy="5064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6381095" y="365737"/>
            <a:ext cx="1756409" cy="1600852"/>
          </a:xfrm>
          <a:custGeom>
            <a:avLst/>
            <a:gdLst/>
            <a:ahLst/>
            <a:cxnLst/>
            <a:rect l="l" t="t" r="r" b="b"/>
            <a:pathLst>
              <a:path w="1756409" h="1875777">
                <a:moveTo>
                  <a:pt x="0" y="0"/>
                </a:moveTo>
                <a:lnTo>
                  <a:pt x="1756410" y="0"/>
                </a:lnTo>
                <a:lnTo>
                  <a:pt x="1756410" y="1875776"/>
                </a:lnTo>
                <a:lnTo>
                  <a:pt x="0" y="1875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0" y="2137087"/>
            <a:ext cx="18288000" cy="8149913"/>
          </a:xfrm>
          <a:custGeom>
            <a:avLst/>
            <a:gdLst/>
            <a:ahLst/>
            <a:cxnLst/>
            <a:rect l="l" t="t" r="r" b="b"/>
            <a:pathLst>
              <a:path w="18288000" h="8149913">
                <a:moveTo>
                  <a:pt x="0" y="0"/>
                </a:moveTo>
                <a:lnTo>
                  <a:pt x="18288000" y="0"/>
                </a:lnTo>
                <a:lnTo>
                  <a:pt x="18288000" y="8149913"/>
                </a:lnTo>
                <a:lnTo>
                  <a:pt x="0" y="8149913"/>
                </a:lnTo>
                <a:lnTo>
                  <a:pt x="0" y="0"/>
                </a:lnTo>
                <a:close/>
              </a:path>
            </a:pathLst>
          </a:custGeom>
          <a:blipFill>
            <a:blip r:embed="rId6"/>
            <a:stretch>
              <a:fillRect l="-302" t="-3236" r="-302"/>
            </a:stretch>
          </a:blipFill>
        </p:spPr>
        <p:txBody>
          <a:bodyPr/>
          <a:lstStyle/>
          <a:p>
            <a:endParaRPr lang="en-US"/>
          </a:p>
        </p:txBody>
      </p:sp>
      <p:sp>
        <p:nvSpPr>
          <p:cNvPr id="16" name="TextBox 16"/>
          <p:cNvSpPr txBox="1"/>
          <p:nvPr/>
        </p:nvSpPr>
        <p:spPr>
          <a:xfrm>
            <a:off x="0" y="238195"/>
            <a:ext cx="15647907" cy="854076"/>
          </a:xfrm>
          <a:prstGeom prst="rect">
            <a:avLst/>
          </a:prstGeom>
        </p:spPr>
        <p:txBody>
          <a:bodyPr lIns="0" tIns="0" rIns="0" bIns="0" rtlCol="0" anchor="t">
            <a:spAutoFit/>
          </a:bodyPr>
          <a:lstStyle/>
          <a:p>
            <a:pPr algn="ctr">
              <a:lnSpc>
                <a:spcPts val="6999"/>
              </a:lnSpc>
              <a:spcBef>
                <a:spcPct val="0"/>
              </a:spcBef>
            </a:pPr>
            <a:r>
              <a:rPr lang="en-US" sz="4999" spc="-409" dirty="0">
                <a:solidFill>
                  <a:srgbClr val="156669"/>
                </a:solidFill>
                <a:latin typeface="Public Sans Bold"/>
              </a:rPr>
              <a:t>ER Diagram &amp; Schema Diagram &amp; Use Case Diagram : ( 1 / 3 ) </a:t>
            </a:r>
          </a:p>
        </p:txBody>
      </p:sp>
      <p:sp>
        <p:nvSpPr>
          <p:cNvPr id="17" name="TextBox 17"/>
          <p:cNvSpPr txBox="1"/>
          <p:nvPr/>
        </p:nvSpPr>
        <p:spPr>
          <a:xfrm>
            <a:off x="431841" y="1185616"/>
            <a:ext cx="3798795" cy="688975"/>
          </a:xfrm>
          <a:prstGeom prst="rect">
            <a:avLst/>
          </a:prstGeom>
        </p:spPr>
        <p:txBody>
          <a:bodyPr lIns="0" tIns="0" rIns="0" bIns="0" rtlCol="0" anchor="t">
            <a:spAutoFit/>
          </a:bodyPr>
          <a:lstStyle/>
          <a:p>
            <a:pPr algn="ctr">
              <a:lnSpc>
                <a:spcPts val="5599"/>
              </a:lnSpc>
              <a:spcBef>
                <a:spcPct val="0"/>
              </a:spcBef>
            </a:pPr>
            <a:r>
              <a:rPr lang="en-US" sz="3999" spc="-327">
                <a:solidFill>
                  <a:srgbClr val="FFFFFF"/>
                </a:solidFill>
                <a:latin typeface="Public Sans"/>
              </a:rPr>
              <a:t>ER Diagram :</a:t>
            </a:r>
          </a:p>
        </p:txBody>
      </p:sp>
      <p:sp>
        <p:nvSpPr>
          <p:cNvPr id="18" name="TextBox 18"/>
          <p:cNvSpPr txBox="1"/>
          <p:nvPr/>
        </p:nvSpPr>
        <p:spPr>
          <a:xfrm>
            <a:off x="16102492" y="9407242"/>
            <a:ext cx="1347307"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Figure.1</a:t>
            </a:r>
          </a:p>
        </p:txBody>
      </p:sp>
      <p:sp>
        <p:nvSpPr>
          <p:cNvPr id="2" name="Slide Number Placeholder 1">
            <a:extLst>
              <a:ext uri="{FF2B5EF4-FFF2-40B4-BE49-F238E27FC236}">
                <a16:creationId xmlns:a16="http://schemas.microsoft.com/office/drawing/2014/main" id="{9282522B-1CDD-CF80-3A7B-F368E7065D0B}"/>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8A98B2-646E-8653-8BBE-2E77E8FC848E}"/>
              </a:ext>
            </a:extLst>
          </p:cNvPr>
          <p:cNvPicPr>
            <a:picLocks noChangeAspect="1"/>
          </p:cNvPicPr>
          <p:nvPr/>
        </p:nvPicPr>
        <p:blipFill>
          <a:blip r:embed="rId2"/>
          <a:stretch>
            <a:fillRect/>
          </a:stretch>
        </p:blipFill>
        <p:spPr>
          <a:xfrm>
            <a:off x="0" y="693593"/>
            <a:ext cx="18288000" cy="1402080"/>
          </a:xfrm>
          <a:prstGeom prst="rect">
            <a:avLst/>
          </a:prstGeom>
        </p:spPr>
      </p:pic>
      <p:pic>
        <p:nvPicPr>
          <p:cNvPr id="16" name="Picture 15">
            <a:extLst>
              <a:ext uri="{FF2B5EF4-FFF2-40B4-BE49-F238E27FC236}">
                <a16:creationId xmlns:a16="http://schemas.microsoft.com/office/drawing/2014/main" id="{A78DF384-ECEC-F064-9B76-E95B8AC08414}"/>
              </a:ext>
            </a:extLst>
          </p:cNvPr>
          <p:cNvPicPr>
            <a:picLocks noChangeAspect="1"/>
          </p:cNvPicPr>
          <p:nvPr/>
        </p:nvPicPr>
        <p:blipFill>
          <a:blip r:embed="rId3"/>
          <a:stretch>
            <a:fillRect/>
          </a:stretch>
        </p:blipFill>
        <p:spPr>
          <a:xfrm>
            <a:off x="0" y="-204986"/>
            <a:ext cx="18288000" cy="1403996"/>
          </a:xfrm>
          <a:prstGeom prst="rect">
            <a:avLst/>
          </a:prstGeom>
        </p:spPr>
      </p:pic>
      <p:grpSp>
        <p:nvGrpSpPr>
          <p:cNvPr id="9" name="Group 9"/>
          <p:cNvGrpSpPr/>
          <p:nvPr/>
        </p:nvGrpSpPr>
        <p:grpSpPr>
          <a:xfrm>
            <a:off x="407850" y="1271341"/>
            <a:ext cx="4104423" cy="47625"/>
            <a:chOff x="0" y="0"/>
            <a:chExt cx="1081000" cy="12543"/>
          </a:xfrm>
        </p:grpSpPr>
        <p:sp>
          <p:nvSpPr>
            <p:cNvPr id="10" name="Freeform 10"/>
            <p:cNvSpPr/>
            <p:nvPr/>
          </p:nvSpPr>
          <p:spPr>
            <a:xfrm>
              <a:off x="0" y="0"/>
              <a:ext cx="1081000" cy="12543"/>
            </a:xfrm>
            <a:custGeom>
              <a:avLst/>
              <a:gdLst/>
              <a:ahLst/>
              <a:cxnLst/>
              <a:rect l="l" t="t" r="r" b="b"/>
              <a:pathLst>
                <a:path w="1081000" h="12543">
                  <a:moveTo>
                    <a:pt x="6272" y="0"/>
                  </a:moveTo>
                  <a:lnTo>
                    <a:pt x="1074729" y="0"/>
                  </a:lnTo>
                  <a:cubicBezTo>
                    <a:pt x="1076392" y="0"/>
                    <a:pt x="1077987" y="661"/>
                    <a:pt x="1079163" y="1837"/>
                  </a:cubicBezTo>
                  <a:cubicBezTo>
                    <a:pt x="1080339" y="3013"/>
                    <a:pt x="1081000" y="4608"/>
                    <a:pt x="1081000" y="6272"/>
                  </a:cubicBezTo>
                  <a:lnTo>
                    <a:pt x="1081000" y="6272"/>
                  </a:lnTo>
                  <a:cubicBezTo>
                    <a:pt x="1081000" y="7935"/>
                    <a:pt x="1080339" y="9530"/>
                    <a:pt x="1079163" y="10706"/>
                  </a:cubicBezTo>
                  <a:cubicBezTo>
                    <a:pt x="1077987" y="11882"/>
                    <a:pt x="1076392" y="12543"/>
                    <a:pt x="1074729"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9FBFB"/>
            </a:solidFill>
          </p:spPr>
          <p:txBody>
            <a:bodyPr/>
            <a:lstStyle/>
            <a:p>
              <a:endParaRPr lang="en-US"/>
            </a:p>
          </p:txBody>
        </p:sp>
        <p:sp>
          <p:nvSpPr>
            <p:cNvPr id="11" name="TextBox 11"/>
            <p:cNvSpPr txBox="1"/>
            <p:nvPr/>
          </p:nvSpPr>
          <p:spPr>
            <a:xfrm>
              <a:off x="0" y="-38100"/>
              <a:ext cx="1081000" cy="5064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278948" y="186260"/>
            <a:ext cx="1777424" cy="1898220"/>
          </a:xfrm>
          <a:custGeom>
            <a:avLst/>
            <a:gdLst/>
            <a:ahLst/>
            <a:cxnLst/>
            <a:rect l="l" t="t" r="r" b="b"/>
            <a:pathLst>
              <a:path w="1777424" h="1898220">
                <a:moveTo>
                  <a:pt x="0" y="0"/>
                </a:moveTo>
                <a:lnTo>
                  <a:pt x="1777424" y="0"/>
                </a:lnTo>
                <a:lnTo>
                  <a:pt x="1777424" y="1898219"/>
                </a:lnTo>
                <a:lnTo>
                  <a:pt x="0" y="1898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727166" y="2084479"/>
            <a:ext cx="16592589" cy="8202521"/>
          </a:xfrm>
          <a:custGeom>
            <a:avLst/>
            <a:gdLst/>
            <a:ahLst/>
            <a:cxnLst/>
            <a:rect l="l" t="t" r="r" b="b"/>
            <a:pathLst>
              <a:path w="16592589" h="8202521">
                <a:moveTo>
                  <a:pt x="0" y="0"/>
                </a:moveTo>
                <a:lnTo>
                  <a:pt x="16592589" y="0"/>
                </a:lnTo>
                <a:lnTo>
                  <a:pt x="16592589" y="8202521"/>
                </a:lnTo>
                <a:lnTo>
                  <a:pt x="0" y="8202521"/>
                </a:lnTo>
                <a:lnTo>
                  <a:pt x="0" y="0"/>
                </a:lnTo>
                <a:close/>
              </a:path>
            </a:pathLst>
          </a:custGeom>
          <a:blipFill>
            <a:blip r:embed="rId6"/>
            <a:stretch>
              <a:fillRect t="-1335" b="-1335"/>
            </a:stretch>
          </a:blipFill>
        </p:spPr>
        <p:txBody>
          <a:bodyPr/>
          <a:lstStyle/>
          <a:p>
            <a:endParaRPr lang="en-US"/>
          </a:p>
        </p:txBody>
      </p:sp>
      <p:sp>
        <p:nvSpPr>
          <p:cNvPr id="13" name="TextBox 13"/>
          <p:cNvSpPr txBox="1"/>
          <p:nvPr/>
        </p:nvSpPr>
        <p:spPr>
          <a:xfrm>
            <a:off x="653049" y="1233241"/>
            <a:ext cx="3614023" cy="688975"/>
          </a:xfrm>
          <a:prstGeom prst="rect">
            <a:avLst/>
          </a:prstGeom>
        </p:spPr>
        <p:txBody>
          <a:bodyPr lIns="0" tIns="0" rIns="0" bIns="0" rtlCol="0" anchor="t">
            <a:spAutoFit/>
          </a:bodyPr>
          <a:lstStyle/>
          <a:p>
            <a:pPr algn="ctr">
              <a:lnSpc>
                <a:spcPts val="5599"/>
              </a:lnSpc>
              <a:spcBef>
                <a:spcPct val="0"/>
              </a:spcBef>
            </a:pPr>
            <a:r>
              <a:rPr lang="en-US" sz="3999" spc="-327">
                <a:solidFill>
                  <a:srgbClr val="FFFFFF"/>
                </a:solidFill>
                <a:latin typeface="Public Sans"/>
              </a:rPr>
              <a:t>Schema Diagram :</a:t>
            </a:r>
          </a:p>
        </p:txBody>
      </p:sp>
      <p:sp>
        <p:nvSpPr>
          <p:cNvPr id="14" name="TextBox 14"/>
          <p:cNvSpPr txBox="1"/>
          <p:nvPr/>
        </p:nvSpPr>
        <p:spPr>
          <a:xfrm>
            <a:off x="15961319" y="9362355"/>
            <a:ext cx="1358436" cy="492379"/>
          </a:xfrm>
          <a:prstGeom prst="rect">
            <a:avLst/>
          </a:prstGeom>
        </p:spPr>
        <p:txBody>
          <a:bodyPr wrap="square" lIns="0" tIns="0" rIns="0" bIns="0" rtlCol="0" anchor="t">
            <a:spAutoFit/>
          </a:bodyPr>
          <a:lstStyle/>
          <a:p>
            <a:pPr algn="ctr">
              <a:lnSpc>
                <a:spcPts val="4200"/>
              </a:lnSpc>
              <a:spcBef>
                <a:spcPct val="0"/>
              </a:spcBef>
            </a:pPr>
            <a:r>
              <a:rPr lang="en-US" sz="3000" spc="-246" dirty="0">
                <a:solidFill>
                  <a:srgbClr val="156669"/>
                </a:solidFill>
                <a:latin typeface="Public Sans"/>
              </a:rPr>
              <a:t>Figure.2</a:t>
            </a:r>
          </a:p>
        </p:txBody>
      </p:sp>
      <p:sp>
        <p:nvSpPr>
          <p:cNvPr id="15" name="TextBox 15"/>
          <p:cNvSpPr txBox="1"/>
          <p:nvPr/>
        </p:nvSpPr>
        <p:spPr>
          <a:xfrm>
            <a:off x="0" y="257175"/>
            <a:ext cx="15961319" cy="854076"/>
          </a:xfrm>
          <a:prstGeom prst="rect">
            <a:avLst/>
          </a:prstGeom>
        </p:spPr>
        <p:txBody>
          <a:bodyPr lIns="0" tIns="0" rIns="0" bIns="0" rtlCol="0" anchor="t">
            <a:spAutoFit/>
          </a:bodyPr>
          <a:lstStyle/>
          <a:p>
            <a:pPr algn="ctr">
              <a:lnSpc>
                <a:spcPts val="6999"/>
              </a:lnSpc>
              <a:spcBef>
                <a:spcPct val="0"/>
              </a:spcBef>
            </a:pPr>
            <a:r>
              <a:rPr lang="en-US" sz="4999" spc="-409" dirty="0">
                <a:solidFill>
                  <a:srgbClr val="156669"/>
                </a:solidFill>
                <a:latin typeface="Public Sans Bold"/>
              </a:rPr>
              <a:t>ER Diagram &amp; Schema Diagram &amp; Use Case Diagram : ( 2/ 3)  </a:t>
            </a:r>
          </a:p>
        </p:txBody>
      </p:sp>
      <p:sp>
        <p:nvSpPr>
          <p:cNvPr id="2" name="Slide Number Placeholder 1">
            <a:extLst>
              <a:ext uri="{FF2B5EF4-FFF2-40B4-BE49-F238E27FC236}">
                <a16:creationId xmlns:a16="http://schemas.microsoft.com/office/drawing/2014/main" id="{7AA4282F-950E-69E6-625E-70B238632C44}"/>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294</TotalTime>
  <Words>1993</Words>
  <Application>Microsoft Office PowerPoint</Application>
  <PresentationFormat>Custom</PresentationFormat>
  <Paragraphs>285</Paragraphs>
  <Slides>47</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Glacial Indifference Bold</vt:lpstr>
      <vt:lpstr>Public Sans</vt:lpstr>
      <vt:lpstr>Calibri</vt:lpstr>
      <vt:lpstr>Arial</vt:lpstr>
      <vt:lpstr>Public Sans Bold</vt:lpstr>
      <vt:lpstr>Aptos</vt:lpstr>
      <vt:lpstr>BM Hanna</vt:lpstr>
      <vt:lpstr>Antonio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CASE</dc:title>
  <dc:creator>pasha</dc:creator>
  <cp:lastModifiedBy>Abanoub Gaber Zikry</cp:lastModifiedBy>
  <cp:revision>9</cp:revision>
  <dcterms:created xsi:type="dcterms:W3CDTF">2006-08-16T00:00:00Z</dcterms:created>
  <dcterms:modified xsi:type="dcterms:W3CDTF">2024-06-12T18:45:21Z</dcterms:modified>
  <dc:identifier>DAGHr46qPks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20927339</vt:lpwstr>
  </property>
  <property fmtid="{D5CDD505-2E9C-101B-9397-08002B2CF9AE}" name="NXPowerLiteSettings" pid="3">
    <vt:lpwstr>F7000400038000</vt:lpwstr>
  </property>
  <property fmtid="{D5CDD505-2E9C-101B-9397-08002B2CF9AE}" name="NXPowerLiteVersion" pid="4">
    <vt:lpwstr>S10.2.0</vt:lpwstr>
  </property>
</Properties>
</file>